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5.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tags/tag6.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1"/>
  </p:notesMasterIdLst>
  <p:handoutMasterIdLst>
    <p:handoutMasterId r:id="rId42"/>
  </p:handoutMasterIdLst>
  <p:sldIdLst>
    <p:sldId id="383" r:id="rId5"/>
    <p:sldId id="382" r:id="rId6"/>
    <p:sldId id="330" r:id="rId7"/>
    <p:sldId id="257" r:id="rId8"/>
    <p:sldId id="256" r:id="rId9"/>
    <p:sldId id="340" r:id="rId10"/>
    <p:sldId id="384" r:id="rId11"/>
    <p:sldId id="385" r:id="rId12"/>
    <p:sldId id="387" r:id="rId13"/>
    <p:sldId id="376" r:id="rId14"/>
    <p:sldId id="377" r:id="rId15"/>
    <p:sldId id="259" r:id="rId16"/>
    <p:sldId id="378" r:id="rId17"/>
    <p:sldId id="380" r:id="rId18"/>
    <p:sldId id="379" r:id="rId19"/>
    <p:sldId id="375" r:id="rId20"/>
    <p:sldId id="288" r:id="rId21"/>
    <p:sldId id="329" r:id="rId22"/>
    <p:sldId id="361" r:id="rId23"/>
    <p:sldId id="331" r:id="rId24"/>
    <p:sldId id="300" r:id="rId25"/>
    <p:sldId id="367" r:id="rId26"/>
    <p:sldId id="303" r:id="rId27"/>
    <p:sldId id="333" r:id="rId28"/>
    <p:sldId id="325" r:id="rId29"/>
    <p:sldId id="334" r:id="rId30"/>
    <p:sldId id="337" r:id="rId31"/>
    <p:sldId id="373" r:id="rId32"/>
    <p:sldId id="372" r:id="rId33"/>
    <p:sldId id="370" r:id="rId34"/>
    <p:sldId id="287" r:id="rId35"/>
    <p:sldId id="354" r:id="rId36"/>
    <p:sldId id="359" r:id="rId37"/>
    <p:sldId id="285" r:id="rId38"/>
    <p:sldId id="274" r:id="rId39"/>
    <p:sldId id="270" r:id="rId4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arce, Sean" initials="PS" lastIdx="1" clrIdx="0">
    <p:extLst>
      <p:ext uri="{19B8F6BF-5375-455C-9EA6-DF929625EA0E}">
        <p15:presenceInfo xmlns:p15="http://schemas.microsoft.com/office/powerpoint/2012/main" userId="S::sean.pearce@lubrizol.com::831858dc-0f30-440f-aaa8-a644a35aa20e" providerId="AD"/>
      </p:ext>
    </p:extLst>
  </p:cmAuthor>
  <p:cmAuthor id="2" name="Hampton, Forest" initials="HF" lastIdx="2" clrIdx="1">
    <p:extLst>
      <p:ext uri="{19B8F6BF-5375-455C-9EA6-DF929625EA0E}">
        <p15:presenceInfo xmlns:p15="http://schemas.microsoft.com/office/powerpoint/2012/main" userId="S::Forest.Hampton@Lubrizol.com::29ad6c03-f5d0-41bb-a735-34a720b9764f" providerId="AD"/>
      </p:ext>
    </p:extLst>
  </p:cmAuthor>
  <p:cmAuthor id="3" name="Price, Tyler" initials="PT" lastIdx="38" clrIdx="2">
    <p:extLst>
      <p:ext uri="{19B8F6BF-5375-455C-9EA6-DF929625EA0E}">
        <p15:presenceInfo xmlns:p15="http://schemas.microsoft.com/office/powerpoint/2012/main" userId="S::tprice@fahlgren.com::0e22e6a1-61fc-4dd0-95c4-72da962705e2" providerId="AD"/>
      </p:ext>
    </p:extLst>
  </p:cmAuthor>
  <p:cmAuthor id="4" name="Orth, Debbie" initials="OD" lastIdx="1" clrIdx="3">
    <p:extLst>
      <p:ext uri="{19B8F6BF-5375-455C-9EA6-DF929625EA0E}">
        <p15:presenceInfo xmlns:p15="http://schemas.microsoft.com/office/powerpoint/2012/main" userId="S::dorth@fahlgren.com::3779c3e4-95c2-40e0-8fcd-2a69fad51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3393"/>
    <a:srgbClr val="66666B"/>
    <a:srgbClr val="8A8C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472713-A38C-4C66-94DA-EE4277DC15D3}" v="275" dt="2022-09-14T13:54:28.0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25" autoAdjust="0"/>
    <p:restoredTop sz="93792" autoAdjust="0"/>
  </p:normalViewPr>
  <p:slideViewPr>
    <p:cSldViewPr snapToGrid="0" snapToObjects="1">
      <p:cViewPr varScale="1">
        <p:scale>
          <a:sx n="103" d="100"/>
          <a:sy n="103" d="100"/>
        </p:scale>
        <p:origin x="1134" y="108"/>
      </p:cViewPr>
      <p:guideLst/>
    </p:cSldViewPr>
  </p:slideViewPr>
  <p:notesTextViewPr>
    <p:cViewPr>
      <p:scale>
        <a:sx n="100" d="100"/>
        <a:sy n="100" d="100"/>
      </p:scale>
      <p:origin x="0" y="0"/>
    </p:cViewPr>
  </p:notesTextViewPr>
  <p:notesViewPr>
    <p:cSldViewPr snapToGrid="0" snapToObjects="1">
      <p:cViewPr varScale="1">
        <p:scale>
          <a:sx n="85" d="100"/>
          <a:sy n="85" d="100"/>
        </p:scale>
        <p:origin x="384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7A6E45-B0B8-43DF-8430-F4C07A4F8108}"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29431917-B46C-4176-BA56-9F5A3285D7C9}">
      <dgm:prSet phldrT="[Text]"/>
      <dgm:spPr/>
      <dgm:t>
        <a:bodyPr/>
        <a:lstStyle/>
        <a:p>
          <a:r>
            <a:rPr lang="en-US" dirty="0">
              <a:latin typeface="+mn-lt"/>
              <a:cs typeface="Arial" panose="020B0604020202020204" pitchFamily="34" charset="0"/>
            </a:rPr>
            <a:t>Characterization Tests</a:t>
          </a:r>
        </a:p>
      </dgm:t>
    </dgm:pt>
    <dgm:pt modelId="{E85571D8-B2F4-4EA0-B2EC-9215E358581D}" type="parTrans" cxnId="{016CAF77-F2F3-4E06-8C12-F42CADD393B9}">
      <dgm:prSet/>
      <dgm:spPr/>
      <dgm:t>
        <a:bodyPr/>
        <a:lstStyle/>
        <a:p>
          <a:endParaRPr lang="en-US">
            <a:latin typeface="+mn-lt"/>
            <a:cs typeface="Arial" panose="020B0604020202020204" pitchFamily="34" charset="0"/>
          </a:endParaRPr>
        </a:p>
      </dgm:t>
    </dgm:pt>
    <dgm:pt modelId="{69E5BB2C-F025-4A38-9065-4742E7CBF622}" type="sibTrans" cxnId="{016CAF77-F2F3-4E06-8C12-F42CADD393B9}">
      <dgm:prSet/>
      <dgm:spPr/>
      <dgm:t>
        <a:bodyPr/>
        <a:lstStyle/>
        <a:p>
          <a:endParaRPr lang="en-US">
            <a:latin typeface="+mn-lt"/>
            <a:cs typeface="Arial" panose="020B0604020202020204" pitchFamily="34" charset="0"/>
          </a:endParaRPr>
        </a:p>
      </dgm:t>
    </dgm:pt>
    <dgm:pt modelId="{8122AEC1-7978-4AF6-852D-AE34A2495113}">
      <dgm:prSet phldrT="[Text]"/>
      <dgm:spPr/>
      <dgm:t>
        <a:bodyPr/>
        <a:lstStyle/>
        <a:p>
          <a:r>
            <a:rPr lang="en-US" dirty="0">
              <a:latin typeface="+mn-lt"/>
              <a:cs typeface="Arial" panose="020B0604020202020204" pitchFamily="34" charset="0"/>
            </a:rPr>
            <a:t>Pour point</a:t>
          </a:r>
        </a:p>
      </dgm:t>
    </dgm:pt>
    <dgm:pt modelId="{6E378C2C-769B-4063-BE65-4009A7D9C595}" type="parTrans" cxnId="{3CB2C87A-F8E3-417E-AA90-64BD95A1D65C}">
      <dgm:prSet/>
      <dgm:spPr/>
      <dgm:t>
        <a:bodyPr/>
        <a:lstStyle/>
        <a:p>
          <a:endParaRPr lang="en-US">
            <a:latin typeface="+mn-lt"/>
            <a:cs typeface="Arial" panose="020B0604020202020204" pitchFamily="34" charset="0"/>
          </a:endParaRPr>
        </a:p>
      </dgm:t>
    </dgm:pt>
    <dgm:pt modelId="{5BE9D712-A730-4639-B454-C2C05FF9DF6D}" type="sibTrans" cxnId="{3CB2C87A-F8E3-417E-AA90-64BD95A1D65C}">
      <dgm:prSet/>
      <dgm:spPr/>
      <dgm:t>
        <a:bodyPr/>
        <a:lstStyle/>
        <a:p>
          <a:endParaRPr lang="en-US">
            <a:latin typeface="+mn-lt"/>
            <a:cs typeface="Arial" panose="020B0604020202020204" pitchFamily="34" charset="0"/>
          </a:endParaRPr>
        </a:p>
      </dgm:t>
    </dgm:pt>
    <dgm:pt modelId="{14B05F35-C97B-499C-B16B-7C9164F4AC73}">
      <dgm:prSet phldrT="[Text]"/>
      <dgm:spPr/>
      <dgm:t>
        <a:bodyPr/>
        <a:lstStyle/>
        <a:p>
          <a:r>
            <a:rPr lang="en-US" dirty="0">
              <a:latin typeface="+mn-lt"/>
              <a:cs typeface="Arial" panose="020B0604020202020204" pitchFamily="34" charset="0"/>
            </a:rPr>
            <a:t>Viscosity</a:t>
          </a:r>
        </a:p>
      </dgm:t>
    </dgm:pt>
    <dgm:pt modelId="{275B3E60-6C80-47E5-AC5D-0DE0740D3727}" type="parTrans" cxnId="{83B06DC3-48D9-4D4C-9E43-DBD8F13D4588}">
      <dgm:prSet/>
      <dgm:spPr/>
      <dgm:t>
        <a:bodyPr/>
        <a:lstStyle/>
        <a:p>
          <a:endParaRPr lang="en-US">
            <a:latin typeface="+mn-lt"/>
            <a:cs typeface="Arial" panose="020B0604020202020204" pitchFamily="34" charset="0"/>
          </a:endParaRPr>
        </a:p>
      </dgm:t>
    </dgm:pt>
    <dgm:pt modelId="{F5819111-E806-4509-9B0B-F90FBFBF8B4D}" type="sibTrans" cxnId="{83B06DC3-48D9-4D4C-9E43-DBD8F13D4588}">
      <dgm:prSet/>
      <dgm:spPr/>
      <dgm:t>
        <a:bodyPr/>
        <a:lstStyle/>
        <a:p>
          <a:endParaRPr lang="en-US">
            <a:latin typeface="+mn-lt"/>
            <a:cs typeface="Arial" panose="020B0604020202020204" pitchFamily="34" charset="0"/>
          </a:endParaRPr>
        </a:p>
      </dgm:t>
    </dgm:pt>
    <dgm:pt modelId="{1E67F5F0-3BC6-47F8-AFB4-76077DD493FB}">
      <dgm:prSet phldrT="[Text]"/>
      <dgm:spPr/>
      <dgm:t>
        <a:bodyPr/>
        <a:lstStyle/>
        <a:p>
          <a:r>
            <a:rPr lang="en-US" dirty="0">
              <a:latin typeface="+mn-lt"/>
              <a:cs typeface="Arial" panose="020B0604020202020204" pitchFamily="34" charset="0"/>
            </a:rPr>
            <a:t>Fluid Performance Tests</a:t>
          </a:r>
        </a:p>
      </dgm:t>
    </dgm:pt>
    <dgm:pt modelId="{4CA6646B-86B5-48C7-B4F2-EC1BB386D810}" type="parTrans" cxnId="{446868E2-2C14-4668-834B-9B3CA324B680}">
      <dgm:prSet/>
      <dgm:spPr/>
      <dgm:t>
        <a:bodyPr/>
        <a:lstStyle/>
        <a:p>
          <a:endParaRPr lang="en-US">
            <a:latin typeface="+mn-lt"/>
            <a:cs typeface="Arial" panose="020B0604020202020204" pitchFamily="34" charset="0"/>
          </a:endParaRPr>
        </a:p>
      </dgm:t>
    </dgm:pt>
    <dgm:pt modelId="{42262B84-84A2-45D1-9C49-0F0657832D4C}" type="sibTrans" cxnId="{446868E2-2C14-4668-834B-9B3CA324B680}">
      <dgm:prSet/>
      <dgm:spPr/>
      <dgm:t>
        <a:bodyPr/>
        <a:lstStyle/>
        <a:p>
          <a:endParaRPr lang="en-US">
            <a:latin typeface="+mn-lt"/>
            <a:cs typeface="Arial" panose="020B0604020202020204" pitchFamily="34" charset="0"/>
          </a:endParaRPr>
        </a:p>
      </dgm:t>
    </dgm:pt>
    <dgm:pt modelId="{1147BD93-775F-4D17-ADCC-987B3E1B8527}">
      <dgm:prSet phldrT="[Text]"/>
      <dgm:spPr/>
      <dgm:t>
        <a:bodyPr/>
        <a:lstStyle/>
        <a:p>
          <a:r>
            <a:rPr lang="en-US" dirty="0">
              <a:latin typeface="+mn-lt"/>
              <a:cs typeface="Arial" panose="020B0604020202020204" pitchFamily="34" charset="0"/>
            </a:rPr>
            <a:t>High ambient temperature stability</a:t>
          </a:r>
        </a:p>
      </dgm:t>
    </dgm:pt>
    <dgm:pt modelId="{0D0776D3-672D-44B9-8924-992F7E2E93BA}" type="parTrans" cxnId="{57A2D52D-7B45-47D0-BFE0-4445691844BC}">
      <dgm:prSet/>
      <dgm:spPr/>
      <dgm:t>
        <a:bodyPr/>
        <a:lstStyle/>
        <a:p>
          <a:endParaRPr lang="en-US">
            <a:latin typeface="+mn-lt"/>
            <a:cs typeface="Arial" panose="020B0604020202020204" pitchFamily="34" charset="0"/>
          </a:endParaRPr>
        </a:p>
      </dgm:t>
    </dgm:pt>
    <dgm:pt modelId="{070041D2-F65F-4E4A-9C3E-596187B12724}" type="sibTrans" cxnId="{57A2D52D-7B45-47D0-BFE0-4445691844BC}">
      <dgm:prSet/>
      <dgm:spPr/>
      <dgm:t>
        <a:bodyPr/>
        <a:lstStyle/>
        <a:p>
          <a:endParaRPr lang="en-US">
            <a:latin typeface="+mn-lt"/>
            <a:cs typeface="Arial" panose="020B0604020202020204" pitchFamily="34" charset="0"/>
          </a:endParaRPr>
        </a:p>
      </dgm:t>
    </dgm:pt>
    <dgm:pt modelId="{1F31491E-A297-4329-8FBE-FBAC9AE47182}">
      <dgm:prSet phldrT="[Text]"/>
      <dgm:spPr/>
      <dgm:t>
        <a:bodyPr/>
        <a:lstStyle/>
        <a:p>
          <a:r>
            <a:rPr lang="en-US" dirty="0">
              <a:latin typeface="+mn-lt"/>
              <a:cs typeface="Arial" panose="020B0604020202020204" pitchFamily="34" charset="0"/>
            </a:rPr>
            <a:t>Temperature cycling stability</a:t>
          </a:r>
        </a:p>
      </dgm:t>
    </dgm:pt>
    <dgm:pt modelId="{A9F74F43-8048-4852-89A3-3CED5598ED79}" type="parTrans" cxnId="{4D8DA23D-7011-4C8C-824A-A7D721D35981}">
      <dgm:prSet/>
      <dgm:spPr/>
      <dgm:t>
        <a:bodyPr/>
        <a:lstStyle/>
        <a:p>
          <a:endParaRPr lang="en-US">
            <a:latin typeface="+mn-lt"/>
            <a:cs typeface="Arial" panose="020B0604020202020204" pitchFamily="34" charset="0"/>
          </a:endParaRPr>
        </a:p>
      </dgm:t>
    </dgm:pt>
    <dgm:pt modelId="{E36D23B4-4CCB-4DCE-9D62-B57C81467BC2}" type="sibTrans" cxnId="{4D8DA23D-7011-4C8C-824A-A7D721D35981}">
      <dgm:prSet/>
      <dgm:spPr/>
      <dgm:t>
        <a:bodyPr/>
        <a:lstStyle/>
        <a:p>
          <a:endParaRPr lang="en-US">
            <a:latin typeface="+mn-lt"/>
            <a:cs typeface="Arial" panose="020B0604020202020204" pitchFamily="34" charset="0"/>
          </a:endParaRPr>
        </a:p>
      </dgm:t>
    </dgm:pt>
    <dgm:pt modelId="{03FB5F79-44C4-44DD-B1AE-2DFB6FC60AA1}">
      <dgm:prSet phldrT="[Text]"/>
      <dgm:spPr>
        <a:solidFill>
          <a:schemeClr val="accent5"/>
        </a:solidFill>
      </dgm:spPr>
      <dgm:t>
        <a:bodyPr/>
        <a:lstStyle/>
        <a:p>
          <a:r>
            <a:rPr lang="en-US" dirty="0">
              <a:latin typeface="+mn-lt"/>
              <a:cs typeface="Arial" panose="020B0604020202020204" pitchFamily="34" charset="0"/>
            </a:rPr>
            <a:t>Exposure to Fire Tests</a:t>
          </a:r>
        </a:p>
      </dgm:t>
    </dgm:pt>
    <dgm:pt modelId="{12BE7363-C740-4B38-8196-0975E507E4EB}" type="parTrans" cxnId="{ABB45B86-AA2D-4DDA-ACED-9A481918E078}">
      <dgm:prSet/>
      <dgm:spPr/>
      <dgm:t>
        <a:bodyPr/>
        <a:lstStyle/>
        <a:p>
          <a:endParaRPr lang="en-US">
            <a:latin typeface="+mn-lt"/>
            <a:cs typeface="Arial" panose="020B0604020202020204" pitchFamily="34" charset="0"/>
          </a:endParaRPr>
        </a:p>
      </dgm:t>
    </dgm:pt>
    <dgm:pt modelId="{E53C34D6-1FF3-4C9A-859E-A0880A1DAF28}" type="sibTrans" cxnId="{ABB45B86-AA2D-4DDA-ACED-9A481918E078}">
      <dgm:prSet/>
      <dgm:spPr/>
      <dgm:t>
        <a:bodyPr/>
        <a:lstStyle/>
        <a:p>
          <a:endParaRPr lang="en-US">
            <a:latin typeface="+mn-lt"/>
            <a:cs typeface="Arial" panose="020B0604020202020204" pitchFamily="34" charset="0"/>
          </a:endParaRPr>
        </a:p>
      </dgm:t>
    </dgm:pt>
    <dgm:pt modelId="{7FC7AA00-8126-4929-8544-DCABDF50921F}">
      <dgm:prSet phldrT="[Text]"/>
      <dgm:spPr/>
      <dgm:t>
        <a:bodyPr/>
        <a:lstStyle/>
        <a:p>
          <a:r>
            <a:rPr lang="en-US" dirty="0">
              <a:latin typeface="+mn-lt"/>
              <a:cs typeface="Arial" panose="020B0604020202020204" pitchFamily="34" charset="0"/>
            </a:rPr>
            <a:t>Sprinkler solution supply system</a:t>
          </a:r>
        </a:p>
      </dgm:t>
    </dgm:pt>
    <dgm:pt modelId="{FB6C6901-8A50-45FD-80C7-571234ECC4C2}" type="parTrans" cxnId="{0A7F42F3-FDEF-4334-A3F7-4E056263BAC9}">
      <dgm:prSet/>
      <dgm:spPr/>
      <dgm:t>
        <a:bodyPr/>
        <a:lstStyle/>
        <a:p>
          <a:endParaRPr lang="en-US">
            <a:latin typeface="+mn-lt"/>
            <a:cs typeface="Arial" panose="020B0604020202020204" pitchFamily="34" charset="0"/>
          </a:endParaRPr>
        </a:p>
      </dgm:t>
    </dgm:pt>
    <dgm:pt modelId="{7A3A7620-3209-4516-BC6C-42ED4C698758}" type="sibTrans" cxnId="{0A7F42F3-FDEF-4334-A3F7-4E056263BAC9}">
      <dgm:prSet/>
      <dgm:spPr/>
      <dgm:t>
        <a:bodyPr/>
        <a:lstStyle/>
        <a:p>
          <a:endParaRPr lang="en-US">
            <a:latin typeface="+mn-lt"/>
            <a:cs typeface="Arial" panose="020B0604020202020204" pitchFamily="34" charset="0"/>
          </a:endParaRPr>
        </a:p>
      </dgm:t>
    </dgm:pt>
    <dgm:pt modelId="{381F199C-D08C-4987-A45A-2754CDFCD69D}">
      <dgm:prSet phldrT="[Text]"/>
      <dgm:spPr/>
      <dgm:t>
        <a:bodyPr/>
        <a:lstStyle/>
        <a:p>
          <a:r>
            <a:rPr lang="en-US" dirty="0">
              <a:latin typeface="+mn-lt"/>
              <a:cs typeface="Arial" panose="020B0604020202020204" pitchFamily="34" charset="0"/>
            </a:rPr>
            <a:t>Fire fighting effectiveness:</a:t>
          </a:r>
        </a:p>
      </dgm:t>
    </dgm:pt>
    <dgm:pt modelId="{BD49D16F-DE4E-4BCD-8AAC-AF03E58CABBF}" type="parTrans" cxnId="{50BE7B92-CE21-428E-92FD-45F33487CA7B}">
      <dgm:prSet/>
      <dgm:spPr/>
      <dgm:t>
        <a:bodyPr/>
        <a:lstStyle/>
        <a:p>
          <a:endParaRPr lang="en-US">
            <a:latin typeface="+mn-lt"/>
            <a:cs typeface="Arial" panose="020B0604020202020204" pitchFamily="34" charset="0"/>
          </a:endParaRPr>
        </a:p>
      </dgm:t>
    </dgm:pt>
    <dgm:pt modelId="{B5DABCD6-C651-44E8-A5BC-017A825823F7}" type="sibTrans" cxnId="{50BE7B92-CE21-428E-92FD-45F33487CA7B}">
      <dgm:prSet/>
      <dgm:spPr/>
      <dgm:t>
        <a:bodyPr/>
        <a:lstStyle/>
        <a:p>
          <a:endParaRPr lang="en-US">
            <a:latin typeface="+mn-lt"/>
            <a:cs typeface="Arial" panose="020B0604020202020204" pitchFamily="34" charset="0"/>
          </a:endParaRPr>
        </a:p>
      </dgm:t>
    </dgm:pt>
    <dgm:pt modelId="{354D110C-ED36-4ACC-8968-4B41DA1DE95F}">
      <dgm:prSet phldrT="[Text]"/>
      <dgm:spPr/>
      <dgm:t>
        <a:bodyPr/>
        <a:lstStyle/>
        <a:p>
          <a:r>
            <a:rPr lang="en-US" dirty="0">
              <a:latin typeface="+mn-lt"/>
              <a:cs typeface="Arial" panose="020B0604020202020204" pitchFamily="34" charset="0"/>
            </a:rPr>
            <a:t>Specific gravity</a:t>
          </a:r>
        </a:p>
      </dgm:t>
    </dgm:pt>
    <dgm:pt modelId="{FE933012-013A-4A31-BCC1-2B138AF12DE0}" type="parTrans" cxnId="{946B81C7-18B4-41EF-BDA6-75E06C05EF57}">
      <dgm:prSet/>
      <dgm:spPr/>
      <dgm:t>
        <a:bodyPr/>
        <a:lstStyle/>
        <a:p>
          <a:endParaRPr lang="en-US">
            <a:latin typeface="+mn-lt"/>
            <a:cs typeface="Arial" panose="020B0604020202020204" pitchFamily="34" charset="0"/>
          </a:endParaRPr>
        </a:p>
      </dgm:t>
    </dgm:pt>
    <dgm:pt modelId="{CA8911B2-6F53-47C7-AD95-D2539E7E78E8}" type="sibTrans" cxnId="{946B81C7-18B4-41EF-BDA6-75E06C05EF57}">
      <dgm:prSet/>
      <dgm:spPr/>
      <dgm:t>
        <a:bodyPr/>
        <a:lstStyle/>
        <a:p>
          <a:endParaRPr lang="en-US">
            <a:latin typeface="+mn-lt"/>
            <a:cs typeface="Arial" panose="020B0604020202020204" pitchFamily="34" charset="0"/>
          </a:endParaRPr>
        </a:p>
      </dgm:t>
    </dgm:pt>
    <dgm:pt modelId="{C4DC1562-3F57-4F4F-A0A6-23C7A0B3B385}">
      <dgm:prSet phldrT="[Text]"/>
      <dgm:spPr/>
      <dgm:t>
        <a:bodyPr/>
        <a:lstStyle/>
        <a:p>
          <a:r>
            <a:rPr lang="en-US" dirty="0">
              <a:latin typeface="+mn-lt"/>
              <a:cs typeface="Arial" panose="020B0604020202020204" pitchFamily="34" charset="0"/>
            </a:rPr>
            <a:t>pH</a:t>
          </a:r>
        </a:p>
      </dgm:t>
    </dgm:pt>
    <dgm:pt modelId="{1930A153-E912-49D8-9685-78C9BC24A0A3}" type="parTrans" cxnId="{357FAE9D-5BBA-4552-9F7D-F985B4102A43}">
      <dgm:prSet/>
      <dgm:spPr/>
      <dgm:t>
        <a:bodyPr/>
        <a:lstStyle/>
        <a:p>
          <a:endParaRPr lang="en-US">
            <a:latin typeface="+mn-lt"/>
            <a:cs typeface="Arial" panose="020B0604020202020204" pitchFamily="34" charset="0"/>
          </a:endParaRPr>
        </a:p>
      </dgm:t>
    </dgm:pt>
    <dgm:pt modelId="{EC4098D1-357A-47F6-833A-8CFF53CA076A}" type="sibTrans" cxnId="{357FAE9D-5BBA-4552-9F7D-F985B4102A43}">
      <dgm:prSet/>
      <dgm:spPr/>
      <dgm:t>
        <a:bodyPr/>
        <a:lstStyle/>
        <a:p>
          <a:endParaRPr lang="en-US">
            <a:latin typeface="+mn-lt"/>
            <a:cs typeface="Arial" panose="020B0604020202020204" pitchFamily="34" charset="0"/>
          </a:endParaRPr>
        </a:p>
      </dgm:t>
    </dgm:pt>
    <dgm:pt modelId="{B24A6E2D-DCBA-4D23-A650-D8A617861B7B}">
      <dgm:prSet phldrT="[Text]"/>
      <dgm:spPr/>
      <dgm:t>
        <a:bodyPr/>
        <a:lstStyle/>
        <a:p>
          <a:r>
            <a:rPr lang="en-US" dirty="0">
              <a:latin typeface="+mn-lt"/>
              <a:cs typeface="Arial" panose="020B0604020202020204" pitchFamily="34" charset="0"/>
            </a:rPr>
            <a:t>Freeze point</a:t>
          </a:r>
        </a:p>
      </dgm:t>
    </dgm:pt>
    <dgm:pt modelId="{598C2AC0-7DED-4773-A458-DC77C60E57FC}" type="parTrans" cxnId="{32A23944-9BEB-4428-9F62-7B1906DE3904}">
      <dgm:prSet/>
      <dgm:spPr/>
      <dgm:t>
        <a:bodyPr/>
        <a:lstStyle/>
        <a:p>
          <a:endParaRPr lang="en-US">
            <a:latin typeface="+mn-lt"/>
            <a:cs typeface="Arial" panose="020B0604020202020204" pitchFamily="34" charset="0"/>
          </a:endParaRPr>
        </a:p>
      </dgm:t>
    </dgm:pt>
    <dgm:pt modelId="{49623585-8B81-4F03-BA74-FF769D2A38F4}" type="sibTrans" cxnId="{32A23944-9BEB-4428-9F62-7B1906DE3904}">
      <dgm:prSet/>
      <dgm:spPr/>
      <dgm:t>
        <a:bodyPr/>
        <a:lstStyle/>
        <a:p>
          <a:endParaRPr lang="en-US">
            <a:latin typeface="+mn-lt"/>
            <a:cs typeface="Arial" panose="020B0604020202020204" pitchFamily="34" charset="0"/>
          </a:endParaRPr>
        </a:p>
      </dgm:t>
    </dgm:pt>
    <dgm:pt modelId="{71FF0714-01F7-469D-A7E6-1B15DBB89A71}">
      <dgm:prSet phldrT="[Text]"/>
      <dgm:spPr/>
      <dgm:t>
        <a:bodyPr/>
        <a:lstStyle/>
        <a:p>
          <a:r>
            <a:rPr lang="en-US" dirty="0">
              <a:latin typeface="+mn-lt"/>
              <a:cs typeface="Arial" panose="020B0604020202020204" pitchFamily="34" charset="0"/>
            </a:rPr>
            <a:t>Electrical conductivity</a:t>
          </a:r>
        </a:p>
      </dgm:t>
    </dgm:pt>
    <dgm:pt modelId="{3AE68759-6129-4918-BCDB-C49290858F90}" type="parTrans" cxnId="{44457AD5-8EFB-4055-8BAC-3FDEFB44E026}">
      <dgm:prSet/>
      <dgm:spPr/>
      <dgm:t>
        <a:bodyPr/>
        <a:lstStyle/>
        <a:p>
          <a:endParaRPr lang="en-US">
            <a:latin typeface="+mn-lt"/>
            <a:cs typeface="Arial" panose="020B0604020202020204" pitchFamily="34" charset="0"/>
          </a:endParaRPr>
        </a:p>
      </dgm:t>
    </dgm:pt>
    <dgm:pt modelId="{C80F4F8B-3F1F-4EC5-8CDE-256C1537CF63}" type="sibTrans" cxnId="{44457AD5-8EFB-4055-8BAC-3FDEFB44E026}">
      <dgm:prSet/>
      <dgm:spPr/>
      <dgm:t>
        <a:bodyPr/>
        <a:lstStyle/>
        <a:p>
          <a:endParaRPr lang="en-US">
            <a:latin typeface="+mn-lt"/>
            <a:cs typeface="Arial" panose="020B0604020202020204" pitchFamily="34" charset="0"/>
          </a:endParaRPr>
        </a:p>
      </dgm:t>
    </dgm:pt>
    <dgm:pt modelId="{7E26DAEB-CDAD-4E61-AB11-C9CAF29A1C73}">
      <dgm:prSet phldrT="[Text]"/>
      <dgm:spPr/>
      <dgm:t>
        <a:bodyPr/>
        <a:lstStyle/>
        <a:p>
          <a:r>
            <a:rPr lang="en-US" dirty="0">
              <a:latin typeface="+mn-lt"/>
              <a:cs typeface="Arial" panose="020B0604020202020204" pitchFamily="34" charset="0"/>
            </a:rPr>
            <a:t>Corrosion rate</a:t>
          </a:r>
        </a:p>
      </dgm:t>
    </dgm:pt>
    <dgm:pt modelId="{8C65ACEE-44B7-4175-A2B2-3B952C0EFD28}" type="parTrans" cxnId="{293C4BF1-34BA-4D23-AB1B-603F1BBB53FA}">
      <dgm:prSet/>
      <dgm:spPr/>
      <dgm:t>
        <a:bodyPr/>
        <a:lstStyle/>
        <a:p>
          <a:endParaRPr lang="en-US">
            <a:latin typeface="+mn-lt"/>
            <a:cs typeface="Arial" panose="020B0604020202020204" pitchFamily="34" charset="0"/>
          </a:endParaRPr>
        </a:p>
      </dgm:t>
    </dgm:pt>
    <dgm:pt modelId="{99B33AB6-299C-4BD8-BBF1-05C9197252CC}" type="sibTrans" cxnId="{293C4BF1-34BA-4D23-AB1B-603F1BBB53FA}">
      <dgm:prSet/>
      <dgm:spPr/>
      <dgm:t>
        <a:bodyPr/>
        <a:lstStyle/>
        <a:p>
          <a:endParaRPr lang="en-US">
            <a:latin typeface="+mn-lt"/>
            <a:cs typeface="Arial" panose="020B0604020202020204" pitchFamily="34" charset="0"/>
          </a:endParaRPr>
        </a:p>
      </dgm:t>
    </dgm:pt>
    <dgm:pt modelId="{E4F9E038-50F1-4CB1-BF54-41B5CA4662F9}">
      <dgm:prSet phldrT="[Text]"/>
      <dgm:spPr/>
      <dgm:t>
        <a:bodyPr/>
        <a:lstStyle/>
        <a:p>
          <a:pPr>
            <a:buFont typeface="Courier New" panose="02070309020205020404" pitchFamily="49" charset="0"/>
            <a:buChar char="­"/>
          </a:pPr>
          <a:r>
            <a:rPr lang="en-US" dirty="0">
              <a:latin typeface="+mn-lt"/>
              <a:cs typeface="Arial" panose="020B0604020202020204" pitchFamily="34" charset="0"/>
            </a:rPr>
            <a:t>Pit depth</a:t>
          </a:r>
        </a:p>
      </dgm:t>
    </dgm:pt>
    <dgm:pt modelId="{88A228F2-4DEB-452A-BD37-665C6B5C5E1F}" type="parTrans" cxnId="{2136CD7A-8BF0-4EAF-B8EE-B4E44C8C0758}">
      <dgm:prSet/>
      <dgm:spPr/>
      <dgm:t>
        <a:bodyPr/>
        <a:lstStyle/>
        <a:p>
          <a:endParaRPr lang="en-US">
            <a:latin typeface="+mn-lt"/>
            <a:cs typeface="Arial" panose="020B0604020202020204" pitchFamily="34" charset="0"/>
          </a:endParaRPr>
        </a:p>
      </dgm:t>
    </dgm:pt>
    <dgm:pt modelId="{C9495E1F-4C53-4A99-83CC-7D5ABE02E499}" type="sibTrans" cxnId="{2136CD7A-8BF0-4EAF-B8EE-B4E44C8C0758}">
      <dgm:prSet/>
      <dgm:spPr/>
      <dgm:t>
        <a:bodyPr/>
        <a:lstStyle/>
        <a:p>
          <a:endParaRPr lang="en-US">
            <a:latin typeface="+mn-lt"/>
            <a:cs typeface="Arial" panose="020B0604020202020204" pitchFamily="34" charset="0"/>
          </a:endParaRPr>
        </a:p>
      </dgm:t>
    </dgm:pt>
    <dgm:pt modelId="{8A696FCE-57DA-4F7E-8545-3C9B2D0BC226}">
      <dgm:prSet phldrT="[Text]"/>
      <dgm:spPr/>
      <dgm:t>
        <a:bodyPr/>
        <a:lstStyle/>
        <a:p>
          <a:r>
            <a:rPr lang="en-US" dirty="0">
              <a:latin typeface="+mn-lt"/>
              <a:cs typeface="Arial" panose="020B0604020202020204" pitchFamily="34" charset="0"/>
            </a:rPr>
            <a:t>Exposure to elastomeric materials</a:t>
          </a:r>
        </a:p>
      </dgm:t>
    </dgm:pt>
    <dgm:pt modelId="{9D580FE8-8529-462C-9AE4-7BD587226943}" type="parTrans" cxnId="{A953D55C-0221-4164-B2D2-91C0AF9D7AAD}">
      <dgm:prSet/>
      <dgm:spPr/>
      <dgm:t>
        <a:bodyPr/>
        <a:lstStyle/>
        <a:p>
          <a:endParaRPr lang="en-US">
            <a:latin typeface="+mn-lt"/>
            <a:cs typeface="Arial" panose="020B0604020202020204" pitchFamily="34" charset="0"/>
          </a:endParaRPr>
        </a:p>
      </dgm:t>
    </dgm:pt>
    <dgm:pt modelId="{51602417-0DC1-4A38-8AE6-4F4D44274ED8}" type="sibTrans" cxnId="{A953D55C-0221-4164-B2D2-91C0AF9D7AAD}">
      <dgm:prSet/>
      <dgm:spPr/>
      <dgm:t>
        <a:bodyPr/>
        <a:lstStyle/>
        <a:p>
          <a:endParaRPr lang="en-US">
            <a:latin typeface="+mn-lt"/>
            <a:cs typeface="Arial" panose="020B0604020202020204" pitchFamily="34" charset="0"/>
          </a:endParaRPr>
        </a:p>
      </dgm:t>
    </dgm:pt>
    <dgm:pt modelId="{9F600432-45FB-4825-A9C5-36693DB0B411}">
      <dgm:prSet phldrT="[Text]"/>
      <dgm:spPr/>
      <dgm:t>
        <a:bodyPr/>
        <a:lstStyle/>
        <a:p>
          <a:r>
            <a:rPr lang="en-US" dirty="0">
              <a:latin typeface="+mn-lt"/>
              <a:cs typeface="Arial" panose="020B0604020202020204" pitchFamily="34" charset="0"/>
            </a:rPr>
            <a:t>Compatibility with organic coatings</a:t>
          </a:r>
        </a:p>
      </dgm:t>
    </dgm:pt>
    <dgm:pt modelId="{1917FD7D-54CF-46A4-8880-6AD534A7F997}" type="parTrans" cxnId="{FFFEB3E0-A241-4B2C-BDDC-935E019B7B6E}">
      <dgm:prSet/>
      <dgm:spPr/>
      <dgm:t>
        <a:bodyPr/>
        <a:lstStyle/>
        <a:p>
          <a:endParaRPr lang="en-US">
            <a:latin typeface="+mn-lt"/>
            <a:cs typeface="Arial" panose="020B0604020202020204" pitchFamily="34" charset="0"/>
          </a:endParaRPr>
        </a:p>
      </dgm:t>
    </dgm:pt>
    <dgm:pt modelId="{DEB2D622-E0BC-4676-AEB8-45774A327745}" type="sibTrans" cxnId="{FFFEB3E0-A241-4B2C-BDDC-935E019B7B6E}">
      <dgm:prSet/>
      <dgm:spPr/>
      <dgm:t>
        <a:bodyPr/>
        <a:lstStyle/>
        <a:p>
          <a:endParaRPr lang="en-US">
            <a:latin typeface="+mn-lt"/>
            <a:cs typeface="Arial" panose="020B0604020202020204" pitchFamily="34" charset="0"/>
          </a:endParaRPr>
        </a:p>
      </dgm:t>
    </dgm:pt>
    <dgm:pt modelId="{07EB0003-E187-4447-B477-8030156B943D}">
      <dgm:prSet phldrT="[Text]"/>
      <dgm:spPr/>
      <dgm:t>
        <a:bodyPr/>
        <a:lstStyle/>
        <a:p>
          <a:r>
            <a:rPr lang="en-US" dirty="0">
              <a:latin typeface="+mn-lt"/>
              <a:cs typeface="Arial" panose="020B0604020202020204" pitchFamily="34" charset="0"/>
            </a:rPr>
            <a:t>Toxicity</a:t>
          </a:r>
        </a:p>
      </dgm:t>
    </dgm:pt>
    <dgm:pt modelId="{1317EF94-4E3C-41F7-ADF4-AECF32F3E47F}" type="parTrans" cxnId="{6A9B73B0-C800-4371-AC5F-BDD674785024}">
      <dgm:prSet/>
      <dgm:spPr/>
      <dgm:t>
        <a:bodyPr/>
        <a:lstStyle/>
        <a:p>
          <a:endParaRPr lang="en-US">
            <a:latin typeface="+mn-lt"/>
            <a:cs typeface="Arial" panose="020B0604020202020204" pitchFamily="34" charset="0"/>
          </a:endParaRPr>
        </a:p>
      </dgm:t>
    </dgm:pt>
    <dgm:pt modelId="{B1DC6E6B-635E-44AC-B09C-734D1B142FB1}" type="sibTrans" cxnId="{6A9B73B0-C800-4371-AC5F-BDD674785024}">
      <dgm:prSet/>
      <dgm:spPr/>
      <dgm:t>
        <a:bodyPr/>
        <a:lstStyle/>
        <a:p>
          <a:endParaRPr lang="en-US">
            <a:latin typeface="+mn-lt"/>
            <a:cs typeface="Arial" panose="020B0604020202020204" pitchFamily="34" charset="0"/>
          </a:endParaRPr>
        </a:p>
      </dgm:t>
    </dgm:pt>
    <dgm:pt modelId="{EA1A6848-78E7-4D6C-BD2A-6F1DD80CCB0C}">
      <dgm:prSet phldrT="[Text]"/>
      <dgm:spPr/>
      <dgm:t>
        <a:bodyPr/>
        <a:lstStyle/>
        <a:p>
          <a:r>
            <a:rPr lang="en-US" dirty="0">
              <a:latin typeface="+mn-lt"/>
              <a:cs typeface="Arial" panose="020B0604020202020204" pitchFamily="34" charset="0"/>
            </a:rPr>
            <a:t>Resistance to leakage</a:t>
          </a:r>
        </a:p>
      </dgm:t>
    </dgm:pt>
    <dgm:pt modelId="{DE462293-1FAA-491A-8D0C-2CB806119372}" type="parTrans" cxnId="{4CE0B933-3273-4561-AB8A-3A32A935C10E}">
      <dgm:prSet/>
      <dgm:spPr/>
      <dgm:t>
        <a:bodyPr/>
        <a:lstStyle/>
        <a:p>
          <a:endParaRPr lang="en-US">
            <a:latin typeface="+mn-lt"/>
            <a:cs typeface="Arial" panose="020B0604020202020204" pitchFamily="34" charset="0"/>
          </a:endParaRPr>
        </a:p>
      </dgm:t>
    </dgm:pt>
    <dgm:pt modelId="{F5BCF373-25B2-4107-B4F8-5EDC490AFF1D}" type="sibTrans" cxnId="{4CE0B933-3273-4561-AB8A-3A32A935C10E}">
      <dgm:prSet/>
      <dgm:spPr/>
      <dgm:t>
        <a:bodyPr/>
        <a:lstStyle/>
        <a:p>
          <a:endParaRPr lang="en-US">
            <a:latin typeface="+mn-lt"/>
            <a:cs typeface="Arial" panose="020B0604020202020204" pitchFamily="34" charset="0"/>
          </a:endParaRPr>
        </a:p>
      </dgm:t>
    </dgm:pt>
    <dgm:pt modelId="{FEC08689-4409-4376-8444-ED2CCBCF9F78}">
      <dgm:prSet phldrT="[Text]"/>
      <dgm:spPr/>
      <dgm:t>
        <a:bodyPr/>
        <a:lstStyle/>
        <a:p>
          <a:r>
            <a:rPr lang="en-US" dirty="0">
              <a:latin typeface="+mn-lt"/>
              <a:cs typeface="Arial" panose="020B0604020202020204" pitchFamily="34" charset="0"/>
            </a:rPr>
            <a:t>Viscosity at temperature limitations</a:t>
          </a:r>
        </a:p>
      </dgm:t>
    </dgm:pt>
    <dgm:pt modelId="{7527E1B3-5D4A-4A39-BA6D-1AE69F6702C3}" type="parTrans" cxnId="{3FAB9AAB-4428-4EF5-A866-5C474134C9E7}">
      <dgm:prSet/>
      <dgm:spPr/>
      <dgm:t>
        <a:bodyPr/>
        <a:lstStyle/>
        <a:p>
          <a:endParaRPr lang="en-US">
            <a:latin typeface="+mn-lt"/>
            <a:cs typeface="Arial" panose="020B0604020202020204" pitchFamily="34" charset="0"/>
          </a:endParaRPr>
        </a:p>
      </dgm:t>
    </dgm:pt>
    <dgm:pt modelId="{EF66BB53-3267-43A8-B63F-1ACDC09B1802}" type="sibTrans" cxnId="{3FAB9AAB-4428-4EF5-A866-5C474134C9E7}">
      <dgm:prSet/>
      <dgm:spPr/>
      <dgm:t>
        <a:bodyPr/>
        <a:lstStyle/>
        <a:p>
          <a:endParaRPr lang="en-US">
            <a:latin typeface="+mn-lt"/>
            <a:cs typeface="Arial" panose="020B0604020202020204" pitchFamily="34" charset="0"/>
          </a:endParaRPr>
        </a:p>
      </dgm:t>
    </dgm:pt>
    <dgm:pt modelId="{573B19FC-5CAC-48AB-AE07-ABE370436F64}">
      <dgm:prSet phldrT="[Text]"/>
      <dgm:spPr/>
      <dgm:t>
        <a:bodyPr/>
        <a:lstStyle/>
        <a:p>
          <a:pPr>
            <a:buFont typeface="Courier New" panose="02070309020205020404" pitchFamily="49" charset="0"/>
            <a:buChar char="­"/>
          </a:pPr>
          <a:r>
            <a:rPr lang="en-US" dirty="0">
              <a:latin typeface="+mn-lt"/>
              <a:cs typeface="Arial" panose="020B0604020202020204" pitchFamily="34" charset="0"/>
            </a:rPr>
            <a:t>Light Hazard</a:t>
          </a:r>
        </a:p>
      </dgm:t>
    </dgm:pt>
    <dgm:pt modelId="{06F943AA-01B1-4975-A93F-41E0DD386E4E}" type="parTrans" cxnId="{F0DEE3FE-6443-4727-AEDF-CBD365722D2B}">
      <dgm:prSet/>
      <dgm:spPr/>
      <dgm:t>
        <a:bodyPr/>
        <a:lstStyle/>
        <a:p>
          <a:endParaRPr lang="en-US">
            <a:latin typeface="+mn-lt"/>
            <a:cs typeface="Arial" panose="020B0604020202020204" pitchFamily="34" charset="0"/>
          </a:endParaRPr>
        </a:p>
      </dgm:t>
    </dgm:pt>
    <dgm:pt modelId="{B3494D59-D1F7-4B37-AD2C-6EFA090156EA}" type="sibTrans" cxnId="{F0DEE3FE-6443-4727-AEDF-CBD365722D2B}">
      <dgm:prSet/>
      <dgm:spPr/>
      <dgm:t>
        <a:bodyPr/>
        <a:lstStyle/>
        <a:p>
          <a:endParaRPr lang="en-US">
            <a:latin typeface="+mn-lt"/>
            <a:cs typeface="Arial" panose="020B0604020202020204" pitchFamily="34" charset="0"/>
          </a:endParaRPr>
        </a:p>
      </dgm:t>
    </dgm:pt>
    <dgm:pt modelId="{F2CA2346-9457-46BF-AA68-2501933A35F7}">
      <dgm:prSet phldrT="[Text]"/>
      <dgm:spPr/>
      <dgm:t>
        <a:bodyPr/>
        <a:lstStyle/>
        <a:p>
          <a:pPr>
            <a:buFont typeface="Courier New" panose="02070309020205020404" pitchFamily="49" charset="0"/>
            <a:buChar char="­"/>
          </a:pPr>
          <a:r>
            <a:rPr lang="en-US" dirty="0">
              <a:latin typeface="+mn-lt"/>
              <a:cs typeface="Arial" panose="020B0604020202020204" pitchFamily="34" charset="0"/>
            </a:rPr>
            <a:t>Storage</a:t>
          </a:r>
        </a:p>
      </dgm:t>
    </dgm:pt>
    <dgm:pt modelId="{5D6F26DB-850E-4A0D-9829-92265CD1D333}" type="parTrans" cxnId="{6522A42D-CFDF-40C8-BA10-14D2C869D50C}">
      <dgm:prSet/>
      <dgm:spPr/>
      <dgm:t>
        <a:bodyPr/>
        <a:lstStyle/>
        <a:p>
          <a:endParaRPr lang="en-US">
            <a:latin typeface="+mn-lt"/>
            <a:cs typeface="Arial" panose="020B0604020202020204" pitchFamily="34" charset="0"/>
          </a:endParaRPr>
        </a:p>
      </dgm:t>
    </dgm:pt>
    <dgm:pt modelId="{6E3C0833-860B-4ED0-9248-5DFE40C103AC}" type="sibTrans" cxnId="{6522A42D-CFDF-40C8-BA10-14D2C869D50C}">
      <dgm:prSet/>
      <dgm:spPr/>
      <dgm:t>
        <a:bodyPr/>
        <a:lstStyle/>
        <a:p>
          <a:endParaRPr lang="en-US">
            <a:latin typeface="+mn-lt"/>
            <a:cs typeface="Arial" panose="020B0604020202020204" pitchFamily="34" charset="0"/>
          </a:endParaRPr>
        </a:p>
      </dgm:t>
    </dgm:pt>
    <dgm:pt modelId="{171F4BA4-21D9-4007-884E-CE6F50A17E0A}">
      <dgm:prSet phldrT="[Text]"/>
      <dgm:spPr/>
      <dgm:t>
        <a:bodyPr/>
        <a:lstStyle/>
        <a:p>
          <a:pPr>
            <a:buFont typeface="Courier New" panose="02070309020205020404" pitchFamily="49" charset="0"/>
            <a:buChar char="­"/>
          </a:pPr>
          <a:r>
            <a:rPr lang="en-US" dirty="0">
              <a:latin typeface="+mn-lt"/>
              <a:cs typeface="Arial" panose="020B0604020202020204" pitchFamily="34" charset="0"/>
            </a:rPr>
            <a:t>Extra hazard and flammable</a:t>
          </a:r>
        </a:p>
      </dgm:t>
    </dgm:pt>
    <dgm:pt modelId="{88F20B3B-8E91-4959-8EC7-1EC3664457F8}" type="parTrans" cxnId="{9D708576-4C6F-4996-A178-EC97252B4D8C}">
      <dgm:prSet/>
      <dgm:spPr/>
      <dgm:t>
        <a:bodyPr/>
        <a:lstStyle/>
        <a:p>
          <a:endParaRPr lang="en-US">
            <a:latin typeface="+mn-lt"/>
            <a:cs typeface="Arial" panose="020B0604020202020204" pitchFamily="34" charset="0"/>
          </a:endParaRPr>
        </a:p>
      </dgm:t>
    </dgm:pt>
    <dgm:pt modelId="{125664BC-4077-45E8-A3ED-D97677F035E2}" type="sibTrans" cxnId="{9D708576-4C6F-4996-A178-EC97252B4D8C}">
      <dgm:prSet/>
      <dgm:spPr/>
      <dgm:t>
        <a:bodyPr/>
        <a:lstStyle/>
        <a:p>
          <a:endParaRPr lang="en-US">
            <a:latin typeface="+mn-lt"/>
            <a:cs typeface="Arial" panose="020B0604020202020204" pitchFamily="34" charset="0"/>
          </a:endParaRPr>
        </a:p>
      </dgm:t>
    </dgm:pt>
    <dgm:pt modelId="{B57E5B7C-BC92-4F02-ABFF-E6A6C423F50A}">
      <dgm:prSet phldrT="[Text]"/>
      <dgm:spPr/>
      <dgm:t>
        <a:bodyPr/>
        <a:lstStyle/>
        <a:p>
          <a:pPr>
            <a:buFont typeface="Courier New" panose="02070309020205020404" pitchFamily="49" charset="0"/>
            <a:buChar char="­"/>
          </a:pPr>
          <a:r>
            <a:rPr lang="en-US" dirty="0">
              <a:latin typeface="+mn-lt"/>
              <a:cs typeface="Arial" panose="020B0604020202020204" pitchFamily="34" charset="0"/>
            </a:rPr>
            <a:t>Residential</a:t>
          </a:r>
        </a:p>
      </dgm:t>
    </dgm:pt>
    <dgm:pt modelId="{CDE8E4B1-3E8F-4673-BB3B-3AD12D5825DF}" type="parTrans" cxnId="{0E06D61A-DB07-418F-AD5F-69758268BB87}">
      <dgm:prSet/>
      <dgm:spPr/>
      <dgm:t>
        <a:bodyPr/>
        <a:lstStyle/>
        <a:p>
          <a:endParaRPr lang="en-US">
            <a:latin typeface="+mn-lt"/>
            <a:cs typeface="Arial" panose="020B0604020202020204" pitchFamily="34" charset="0"/>
          </a:endParaRPr>
        </a:p>
      </dgm:t>
    </dgm:pt>
    <dgm:pt modelId="{97BADC7A-BA1D-4873-9DBE-3B41D8502517}" type="sibTrans" cxnId="{0E06D61A-DB07-418F-AD5F-69758268BB87}">
      <dgm:prSet/>
      <dgm:spPr/>
      <dgm:t>
        <a:bodyPr/>
        <a:lstStyle/>
        <a:p>
          <a:endParaRPr lang="en-US">
            <a:latin typeface="+mn-lt"/>
            <a:cs typeface="Arial" panose="020B0604020202020204" pitchFamily="34" charset="0"/>
          </a:endParaRPr>
        </a:p>
      </dgm:t>
    </dgm:pt>
    <dgm:pt modelId="{FED285D6-DD35-448F-8B58-E49D546B07EE}">
      <dgm:prSet phldrT="[Text]"/>
      <dgm:spPr/>
      <dgm:t>
        <a:bodyPr/>
        <a:lstStyle/>
        <a:p>
          <a:pPr>
            <a:buFont typeface="Courier New" panose="02070309020205020404" pitchFamily="49" charset="0"/>
            <a:buChar char="­"/>
          </a:pPr>
          <a:r>
            <a:rPr lang="en-US" dirty="0">
              <a:latin typeface="+mn-lt"/>
              <a:cs typeface="Arial" panose="020B0604020202020204" pitchFamily="34" charset="0"/>
            </a:rPr>
            <a:t>Stress</a:t>
          </a:r>
        </a:p>
      </dgm:t>
    </dgm:pt>
    <dgm:pt modelId="{15304342-626B-4B5A-B789-DB8C4DA91FD9}" type="parTrans" cxnId="{90F4829D-E042-4AB4-A96F-8A94BF93C0DB}">
      <dgm:prSet/>
      <dgm:spPr/>
      <dgm:t>
        <a:bodyPr/>
        <a:lstStyle/>
        <a:p>
          <a:endParaRPr lang="en-US">
            <a:latin typeface="+mn-lt"/>
            <a:cs typeface="Arial" panose="020B0604020202020204" pitchFamily="34" charset="0"/>
          </a:endParaRPr>
        </a:p>
      </dgm:t>
    </dgm:pt>
    <dgm:pt modelId="{14099367-119E-4546-A759-966E3EF48986}" type="sibTrans" cxnId="{90F4829D-E042-4AB4-A96F-8A94BF93C0DB}">
      <dgm:prSet/>
      <dgm:spPr/>
      <dgm:t>
        <a:bodyPr/>
        <a:lstStyle/>
        <a:p>
          <a:endParaRPr lang="en-US">
            <a:latin typeface="+mn-lt"/>
            <a:cs typeface="Arial" panose="020B0604020202020204" pitchFamily="34" charset="0"/>
          </a:endParaRPr>
        </a:p>
      </dgm:t>
    </dgm:pt>
    <dgm:pt modelId="{138D4D6F-2FDD-4310-9D53-73C69F5140F6}">
      <dgm:prSet phldrT="[Text]"/>
      <dgm:spPr/>
      <dgm:t>
        <a:bodyPr/>
        <a:lstStyle/>
        <a:p>
          <a:pPr>
            <a:buFont typeface="Courier New" panose="02070309020205020404" pitchFamily="49" charset="0"/>
            <a:buChar char="­"/>
          </a:pPr>
          <a:r>
            <a:rPr lang="en-US" dirty="0">
              <a:latin typeface="+mn-lt"/>
              <a:cs typeface="Arial" panose="020B0604020202020204" pitchFamily="34" charset="0"/>
            </a:rPr>
            <a:t>Impact of galvanic action</a:t>
          </a:r>
        </a:p>
      </dgm:t>
    </dgm:pt>
    <dgm:pt modelId="{0A93B08C-08C0-41AB-B522-24B38DE6009D}" type="parTrans" cxnId="{89AB1FC7-E249-4B3D-9E38-C7FA93D51975}">
      <dgm:prSet/>
      <dgm:spPr/>
      <dgm:t>
        <a:bodyPr/>
        <a:lstStyle/>
        <a:p>
          <a:endParaRPr lang="en-US">
            <a:latin typeface="+mn-lt"/>
            <a:cs typeface="Arial" panose="020B0604020202020204" pitchFamily="34" charset="0"/>
          </a:endParaRPr>
        </a:p>
      </dgm:t>
    </dgm:pt>
    <dgm:pt modelId="{B8818A0F-8046-40DD-97AC-8E1E0C246B98}" type="sibTrans" cxnId="{89AB1FC7-E249-4B3D-9E38-C7FA93D51975}">
      <dgm:prSet/>
      <dgm:spPr/>
      <dgm:t>
        <a:bodyPr/>
        <a:lstStyle/>
        <a:p>
          <a:endParaRPr lang="en-US">
            <a:latin typeface="+mn-lt"/>
            <a:cs typeface="Arial" panose="020B0604020202020204" pitchFamily="34" charset="0"/>
          </a:endParaRPr>
        </a:p>
      </dgm:t>
    </dgm:pt>
    <dgm:pt modelId="{A9C96052-0251-4E59-BEE9-D641B3E79EC2}">
      <dgm:prSet phldrT="[Text]"/>
      <dgm:spPr/>
      <dgm:t>
        <a:bodyPr/>
        <a:lstStyle/>
        <a:p>
          <a:pPr>
            <a:buFont typeface="Courier New" panose="02070309020205020404" pitchFamily="49" charset="0"/>
            <a:buChar char="­"/>
          </a:pPr>
          <a:r>
            <a:rPr lang="en-US" dirty="0">
              <a:latin typeface="+mn-lt"/>
              <a:cs typeface="Arial" panose="020B0604020202020204" pitchFamily="34" charset="0"/>
            </a:rPr>
            <a:t>Ordinary Hazard 1 &amp; 2</a:t>
          </a:r>
        </a:p>
      </dgm:t>
    </dgm:pt>
    <dgm:pt modelId="{C1C0B067-BE39-4DFD-9115-792BFC5D3343}" type="parTrans" cxnId="{17D43101-22B5-4FBD-8B9E-5A4AD820DE8C}">
      <dgm:prSet/>
      <dgm:spPr/>
      <dgm:t>
        <a:bodyPr/>
        <a:lstStyle/>
        <a:p>
          <a:endParaRPr lang="en-US">
            <a:latin typeface="+mn-lt"/>
            <a:cs typeface="Arial" panose="020B0604020202020204" pitchFamily="34" charset="0"/>
          </a:endParaRPr>
        </a:p>
      </dgm:t>
    </dgm:pt>
    <dgm:pt modelId="{D43FECBC-50AC-4161-B40B-3DF347E6C1F9}" type="sibTrans" cxnId="{17D43101-22B5-4FBD-8B9E-5A4AD820DE8C}">
      <dgm:prSet/>
      <dgm:spPr/>
      <dgm:t>
        <a:bodyPr/>
        <a:lstStyle/>
        <a:p>
          <a:endParaRPr lang="en-US">
            <a:latin typeface="+mn-lt"/>
            <a:cs typeface="Arial" panose="020B0604020202020204" pitchFamily="34" charset="0"/>
          </a:endParaRPr>
        </a:p>
      </dgm:t>
    </dgm:pt>
    <dgm:pt modelId="{4E40118E-7F7F-4497-87A3-D32498A0B219}" type="pres">
      <dgm:prSet presAssocID="{D07A6E45-B0B8-43DF-8430-F4C07A4F8108}" presName="Name0" presStyleCnt="0">
        <dgm:presLayoutVars>
          <dgm:dir/>
          <dgm:animLvl val="lvl"/>
          <dgm:resizeHandles val="exact"/>
        </dgm:presLayoutVars>
      </dgm:prSet>
      <dgm:spPr/>
    </dgm:pt>
    <dgm:pt modelId="{151F45D2-0C6D-4EE8-8F51-416546462339}" type="pres">
      <dgm:prSet presAssocID="{29431917-B46C-4176-BA56-9F5A3285D7C9}" presName="composite" presStyleCnt="0"/>
      <dgm:spPr/>
    </dgm:pt>
    <dgm:pt modelId="{A42EB20A-1448-4A63-B7E1-5A52A3D84A95}" type="pres">
      <dgm:prSet presAssocID="{29431917-B46C-4176-BA56-9F5A3285D7C9}" presName="parTx" presStyleLbl="alignNode1" presStyleIdx="0" presStyleCnt="3">
        <dgm:presLayoutVars>
          <dgm:chMax val="0"/>
          <dgm:chPref val="0"/>
          <dgm:bulletEnabled val="1"/>
        </dgm:presLayoutVars>
      </dgm:prSet>
      <dgm:spPr/>
    </dgm:pt>
    <dgm:pt modelId="{E923CF31-3352-43AD-8481-38D690D757BA}" type="pres">
      <dgm:prSet presAssocID="{29431917-B46C-4176-BA56-9F5A3285D7C9}" presName="desTx" presStyleLbl="alignAccFollowNode1" presStyleIdx="0" presStyleCnt="3">
        <dgm:presLayoutVars>
          <dgm:bulletEnabled val="1"/>
        </dgm:presLayoutVars>
      </dgm:prSet>
      <dgm:spPr/>
    </dgm:pt>
    <dgm:pt modelId="{6E5663B4-A38D-4DC2-9DE3-A40CC57BE1C0}" type="pres">
      <dgm:prSet presAssocID="{69E5BB2C-F025-4A38-9065-4742E7CBF622}" presName="space" presStyleCnt="0"/>
      <dgm:spPr/>
    </dgm:pt>
    <dgm:pt modelId="{CED0A83C-66AC-40F6-B0A7-F1B499521D58}" type="pres">
      <dgm:prSet presAssocID="{1E67F5F0-3BC6-47F8-AFB4-76077DD493FB}" presName="composite" presStyleCnt="0"/>
      <dgm:spPr/>
    </dgm:pt>
    <dgm:pt modelId="{245A74AC-825A-4CAE-9A4C-5852A40B2CAA}" type="pres">
      <dgm:prSet presAssocID="{1E67F5F0-3BC6-47F8-AFB4-76077DD493FB}" presName="parTx" presStyleLbl="alignNode1" presStyleIdx="1" presStyleCnt="3">
        <dgm:presLayoutVars>
          <dgm:chMax val="0"/>
          <dgm:chPref val="0"/>
          <dgm:bulletEnabled val="1"/>
        </dgm:presLayoutVars>
      </dgm:prSet>
      <dgm:spPr/>
    </dgm:pt>
    <dgm:pt modelId="{660922E3-B8E8-4593-9148-E7E43610BF40}" type="pres">
      <dgm:prSet presAssocID="{1E67F5F0-3BC6-47F8-AFB4-76077DD493FB}" presName="desTx" presStyleLbl="alignAccFollowNode1" presStyleIdx="1" presStyleCnt="3">
        <dgm:presLayoutVars>
          <dgm:bulletEnabled val="1"/>
        </dgm:presLayoutVars>
      </dgm:prSet>
      <dgm:spPr/>
    </dgm:pt>
    <dgm:pt modelId="{7E7A8941-E45D-40D0-8FEA-3B0473B69E50}" type="pres">
      <dgm:prSet presAssocID="{42262B84-84A2-45D1-9C49-0F0657832D4C}" presName="space" presStyleCnt="0"/>
      <dgm:spPr/>
    </dgm:pt>
    <dgm:pt modelId="{75A75F72-24C8-432D-9C48-876FC22C925E}" type="pres">
      <dgm:prSet presAssocID="{03FB5F79-44C4-44DD-B1AE-2DFB6FC60AA1}" presName="composite" presStyleCnt="0"/>
      <dgm:spPr/>
    </dgm:pt>
    <dgm:pt modelId="{47B5AA48-9F02-49F6-B467-B0D810DF267B}" type="pres">
      <dgm:prSet presAssocID="{03FB5F79-44C4-44DD-B1AE-2DFB6FC60AA1}" presName="parTx" presStyleLbl="alignNode1" presStyleIdx="2" presStyleCnt="3">
        <dgm:presLayoutVars>
          <dgm:chMax val="0"/>
          <dgm:chPref val="0"/>
          <dgm:bulletEnabled val="1"/>
        </dgm:presLayoutVars>
      </dgm:prSet>
      <dgm:spPr/>
    </dgm:pt>
    <dgm:pt modelId="{FFB7A290-AC36-412F-93AD-07267EF458B4}" type="pres">
      <dgm:prSet presAssocID="{03FB5F79-44C4-44DD-B1AE-2DFB6FC60AA1}" presName="desTx" presStyleLbl="alignAccFollowNode1" presStyleIdx="2" presStyleCnt="3">
        <dgm:presLayoutVars>
          <dgm:bulletEnabled val="1"/>
        </dgm:presLayoutVars>
      </dgm:prSet>
      <dgm:spPr/>
    </dgm:pt>
  </dgm:ptLst>
  <dgm:cxnLst>
    <dgm:cxn modelId="{26263300-A5D2-4CD1-B4A8-A98AEA52B882}" type="presOf" srcId="{8122AEC1-7978-4AF6-852D-AE34A2495113}" destId="{E923CF31-3352-43AD-8481-38D690D757BA}" srcOrd="0" destOrd="0" presId="urn:microsoft.com/office/officeart/2005/8/layout/hList1"/>
    <dgm:cxn modelId="{17D43101-22B5-4FBD-8B9E-5A4AD820DE8C}" srcId="{381F199C-D08C-4987-A45A-2754CDFCD69D}" destId="{A9C96052-0251-4E59-BEE9-D641B3E79EC2}" srcOrd="2" destOrd="0" parTransId="{C1C0B067-BE39-4DFD-9115-792BFC5D3343}" sibTransId="{D43FECBC-50AC-4161-B40B-3DF347E6C1F9}"/>
    <dgm:cxn modelId="{63235D01-2316-4349-AD5F-77B812754AE4}" type="presOf" srcId="{14B05F35-C97B-499C-B16B-7C9164F4AC73}" destId="{E923CF31-3352-43AD-8481-38D690D757BA}" srcOrd="0" destOrd="1" presId="urn:microsoft.com/office/officeart/2005/8/layout/hList1"/>
    <dgm:cxn modelId="{512D0C0F-D15D-4C78-BAB7-52BA6FDED06C}" type="presOf" srcId="{07EB0003-E187-4447-B477-8030156B943D}" destId="{660922E3-B8E8-4593-9148-E7E43610BF40}" srcOrd="0" destOrd="9" presId="urn:microsoft.com/office/officeart/2005/8/layout/hList1"/>
    <dgm:cxn modelId="{1B91C110-A69E-4EC9-9BAA-B0106D9191A6}" type="presOf" srcId="{29431917-B46C-4176-BA56-9F5A3285D7C9}" destId="{A42EB20A-1448-4A63-B7E1-5A52A3D84A95}" srcOrd="0" destOrd="0" presId="urn:microsoft.com/office/officeart/2005/8/layout/hList1"/>
    <dgm:cxn modelId="{9E84BB18-A3A2-47F9-A712-EAC4BE0D3C3E}" type="presOf" srcId="{7FC7AA00-8126-4929-8544-DCABDF50921F}" destId="{FFB7A290-AC36-412F-93AD-07267EF458B4}" srcOrd="0" destOrd="0" presId="urn:microsoft.com/office/officeart/2005/8/layout/hList1"/>
    <dgm:cxn modelId="{0E06D61A-DB07-418F-AD5F-69758268BB87}" srcId="{381F199C-D08C-4987-A45A-2754CDFCD69D}" destId="{B57E5B7C-BC92-4F02-ABFF-E6A6C423F50A}" srcOrd="0" destOrd="0" parTransId="{CDE8E4B1-3E8F-4673-BB3B-3AD12D5825DF}" sibTransId="{97BADC7A-BA1D-4873-9DBE-3B41D8502517}"/>
    <dgm:cxn modelId="{EF819C1C-7756-4CF6-9CD4-AAB23A7CDCDF}" type="presOf" srcId="{E4F9E038-50F1-4CB1-BF54-41B5CA4662F9}" destId="{660922E3-B8E8-4593-9148-E7E43610BF40}" srcOrd="0" destOrd="4" presId="urn:microsoft.com/office/officeart/2005/8/layout/hList1"/>
    <dgm:cxn modelId="{2F11841F-3939-45D3-9156-E72BC31E0A1F}" type="presOf" srcId="{171F4BA4-21D9-4007-884E-CE6F50A17E0A}" destId="{FFB7A290-AC36-412F-93AD-07267EF458B4}" srcOrd="0" destOrd="6" presId="urn:microsoft.com/office/officeart/2005/8/layout/hList1"/>
    <dgm:cxn modelId="{95D29021-1642-42E6-BF11-B21AAA9A0CB8}" type="presOf" srcId="{03FB5F79-44C4-44DD-B1AE-2DFB6FC60AA1}" destId="{47B5AA48-9F02-49F6-B467-B0D810DF267B}" srcOrd="0" destOrd="0" presId="urn:microsoft.com/office/officeart/2005/8/layout/hList1"/>
    <dgm:cxn modelId="{77AE6D24-183E-4D4E-AFC0-1C02E9F0CB8C}" type="presOf" srcId="{D07A6E45-B0B8-43DF-8430-F4C07A4F8108}" destId="{4E40118E-7F7F-4497-87A3-D32498A0B219}" srcOrd="0" destOrd="0" presId="urn:microsoft.com/office/officeart/2005/8/layout/hList1"/>
    <dgm:cxn modelId="{01A92B26-27F9-4E23-ABE2-6398B5E6E50D}" type="presOf" srcId="{9F600432-45FB-4825-A9C5-36693DB0B411}" destId="{660922E3-B8E8-4593-9148-E7E43610BF40}" srcOrd="0" destOrd="8" presId="urn:microsoft.com/office/officeart/2005/8/layout/hList1"/>
    <dgm:cxn modelId="{6522A42D-CFDF-40C8-BA10-14D2C869D50C}" srcId="{381F199C-D08C-4987-A45A-2754CDFCD69D}" destId="{F2CA2346-9457-46BF-AA68-2501933A35F7}" srcOrd="3" destOrd="0" parTransId="{5D6F26DB-850E-4A0D-9829-92265CD1D333}" sibTransId="{6E3C0833-860B-4ED0-9248-5DFE40C103AC}"/>
    <dgm:cxn modelId="{57A2D52D-7B45-47D0-BFE0-4445691844BC}" srcId="{1E67F5F0-3BC6-47F8-AFB4-76077DD493FB}" destId="{1147BD93-775F-4D17-ADCC-987B3E1B8527}" srcOrd="0" destOrd="0" parTransId="{0D0776D3-672D-44B9-8924-992F7E2E93BA}" sibTransId="{070041D2-F65F-4E4A-9C3E-596187B12724}"/>
    <dgm:cxn modelId="{4CE0B933-3273-4561-AB8A-3A32A935C10E}" srcId="{1E67F5F0-3BC6-47F8-AFB4-76077DD493FB}" destId="{EA1A6848-78E7-4D6C-BD2A-6F1DD80CCB0C}" srcOrd="7" destOrd="0" parTransId="{DE462293-1FAA-491A-8D0C-2CB806119372}" sibTransId="{F5BCF373-25B2-4107-B4F8-5EDC490AFF1D}"/>
    <dgm:cxn modelId="{4D8DA23D-7011-4C8C-824A-A7D721D35981}" srcId="{1E67F5F0-3BC6-47F8-AFB4-76077DD493FB}" destId="{1F31491E-A297-4329-8FBE-FBAC9AE47182}" srcOrd="1" destOrd="0" parTransId="{A9F74F43-8048-4852-89A3-3CED5598ED79}" sibTransId="{E36D23B4-4CCB-4DCE-9D62-B57C81467BC2}"/>
    <dgm:cxn modelId="{C3D5C03F-4065-4EFF-AFCF-1CC9DBA5F789}" type="presOf" srcId="{B24A6E2D-DCBA-4D23-A650-D8A617861B7B}" destId="{E923CF31-3352-43AD-8481-38D690D757BA}" srcOrd="0" destOrd="4" presId="urn:microsoft.com/office/officeart/2005/8/layout/hList1"/>
    <dgm:cxn modelId="{A953D55C-0221-4164-B2D2-91C0AF9D7AAD}" srcId="{1E67F5F0-3BC6-47F8-AFB4-76077DD493FB}" destId="{8A696FCE-57DA-4F7E-8545-3C9B2D0BC226}" srcOrd="4" destOrd="0" parTransId="{9D580FE8-8529-462C-9AE4-7BD587226943}" sibTransId="{51602417-0DC1-4A38-8AE6-4F4D44274ED8}"/>
    <dgm:cxn modelId="{8C0C6C43-6C74-44D4-A0CA-9C811A8ABD7C}" type="presOf" srcId="{354D110C-ED36-4ACC-8968-4B41DA1DE95F}" destId="{E923CF31-3352-43AD-8481-38D690D757BA}" srcOrd="0" destOrd="2" presId="urn:microsoft.com/office/officeart/2005/8/layout/hList1"/>
    <dgm:cxn modelId="{32A23944-9BEB-4428-9F62-7B1906DE3904}" srcId="{29431917-B46C-4176-BA56-9F5A3285D7C9}" destId="{B24A6E2D-DCBA-4D23-A650-D8A617861B7B}" srcOrd="4" destOrd="0" parTransId="{598C2AC0-7DED-4773-A458-DC77C60E57FC}" sibTransId="{49623585-8B81-4F03-BA74-FF769D2A38F4}"/>
    <dgm:cxn modelId="{5E423269-935B-4E2D-A336-8B588E64C99D}" type="presOf" srcId="{381F199C-D08C-4987-A45A-2754CDFCD69D}" destId="{FFB7A290-AC36-412F-93AD-07267EF458B4}" srcOrd="0" destOrd="1" presId="urn:microsoft.com/office/officeart/2005/8/layout/hList1"/>
    <dgm:cxn modelId="{A2163C69-C11D-4822-ABC9-7C9C0B7649A4}" type="presOf" srcId="{B57E5B7C-BC92-4F02-ABFF-E6A6C423F50A}" destId="{FFB7A290-AC36-412F-93AD-07267EF458B4}" srcOrd="0" destOrd="2" presId="urn:microsoft.com/office/officeart/2005/8/layout/hList1"/>
    <dgm:cxn modelId="{8879B94A-C39A-4841-9A3A-B29D876F1603}" type="presOf" srcId="{138D4D6F-2FDD-4310-9D53-73C69F5140F6}" destId="{660922E3-B8E8-4593-9148-E7E43610BF40}" srcOrd="0" destOrd="6" presId="urn:microsoft.com/office/officeart/2005/8/layout/hList1"/>
    <dgm:cxn modelId="{0C0C7376-403A-4D71-8873-59D9EC7E35D9}" type="presOf" srcId="{FEC08689-4409-4376-8444-ED2CCBCF9F78}" destId="{660922E3-B8E8-4593-9148-E7E43610BF40}" srcOrd="0" destOrd="11" presId="urn:microsoft.com/office/officeart/2005/8/layout/hList1"/>
    <dgm:cxn modelId="{9D708576-4C6F-4996-A178-EC97252B4D8C}" srcId="{381F199C-D08C-4987-A45A-2754CDFCD69D}" destId="{171F4BA4-21D9-4007-884E-CE6F50A17E0A}" srcOrd="4" destOrd="0" parTransId="{88F20B3B-8E91-4959-8EC7-1EC3664457F8}" sibTransId="{125664BC-4077-45E8-A3ED-D97677F035E2}"/>
    <dgm:cxn modelId="{016CAF77-F2F3-4E06-8C12-F42CADD393B9}" srcId="{D07A6E45-B0B8-43DF-8430-F4C07A4F8108}" destId="{29431917-B46C-4176-BA56-9F5A3285D7C9}" srcOrd="0" destOrd="0" parTransId="{E85571D8-B2F4-4EA0-B2EC-9215E358581D}" sibTransId="{69E5BB2C-F025-4A38-9065-4742E7CBF622}"/>
    <dgm:cxn modelId="{98AE6C58-AB7C-482D-81F0-34260DEB4C48}" type="presOf" srcId="{71FF0714-01F7-469D-A7E6-1B15DBB89A71}" destId="{660922E3-B8E8-4593-9148-E7E43610BF40}" srcOrd="0" destOrd="2" presId="urn:microsoft.com/office/officeart/2005/8/layout/hList1"/>
    <dgm:cxn modelId="{3CB2C87A-F8E3-417E-AA90-64BD95A1D65C}" srcId="{29431917-B46C-4176-BA56-9F5A3285D7C9}" destId="{8122AEC1-7978-4AF6-852D-AE34A2495113}" srcOrd="0" destOrd="0" parTransId="{6E378C2C-769B-4063-BE65-4009A7D9C595}" sibTransId="{5BE9D712-A730-4639-B454-C2C05FF9DF6D}"/>
    <dgm:cxn modelId="{2136CD7A-8BF0-4EAF-B8EE-B4E44C8C0758}" srcId="{7E26DAEB-CDAD-4E61-AB11-C9CAF29A1C73}" destId="{E4F9E038-50F1-4CB1-BF54-41B5CA4662F9}" srcOrd="0" destOrd="0" parTransId="{88A228F2-4DEB-452A-BD37-665C6B5C5E1F}" sibTransId="{C9495E1F-4C53-4A99-83CC-7D5ABE02E499}"/>
    <dgm:cxn modelId="{EEF45E80-AC2B-4316-9C0C-156D39DC1DF8}" type="presOf" srcId="{8A696FCE-57DA-4F7E-8545-3C9B2D0BC226}" destId="{660922E3-B8E8-4593-9148-E7E43610BF40}" srcOrd="0" destOrd="7" presId="urn:microsoft.com/office/officeart/2005/8/layout/hList1"/>
    <dgm:cxn modelId="{7984EA82-53D2-47C5-B30D-D64AA8C8DCE9}" type="presOf" srcId="{1E67F5F0-3BC6-47F8-AFB4-76077DD493FB}" destId="{245A74AC-825A-4CAE-9A4C-5852A40B2CAA}" srcOrd="0" destOrd="0" presId="urn:microsoft.com/office/officeart/2005/8/layout/hList1"/>
    <dgm:cxn modelId="{D9B9CD85-D579-4972-8AEB-98EC1FA759CD}" type="presOf" srcId="{EA1A6848-78E7-4D6C-BD2A-6F1DD80CCB0C}" destId="{660922E3-B8E8-4593-9148-E7E43610BF40}" srcOrd="0" destOrd="10" presId="urn:microsoft.com/office/officeart/2005/8/layout/hList1"/>
    <dgm:cxn modelId="{ABB45B86-AA2D-4DDA-ACED-9A481918E078}" srcId="{D07A6E45-B0B8-43DF-8430-F4C07A4F8108}" destId="{03FB5F79-44C4-44DD-B1AE-2DFB6FC60AA1}" srcOrd="2" destOrd="0" parTransId="{12BE7363-C740-4B38-8196-0975E507E4EB}" sibTransId="{E53C34D6-1FF3-4C9A-859E-A0880A1DAF28}"/>
    <dgm:cxn modelId="{4C1F8887-F946-4C7F-BB85-3BE096D047E3}" type="presOf" srcId="{573B19FC-5CAC-48AB-AE07-ABE370436F64}" destId="{FFB7A290-AC36-412F-93AD-07267EF458B4}" srcOrd="0" destOrd="3" presId="urn:microsoft.com/office/officeart/2005/8/layout/hList1"/>
    <dgm:cxn modelId="{E834F787-496C-42D2-B5AD-305BF8E60114}" type="presOf" srcId="{C4DC1562-3F57-4F4F-A0A6-23C7A0B3B385}" destId="{E923CF31-3352-43AD-8481-38D690D757BA}" srcOrd="0" destOrd="3" presId="urn:microsoft.com/office/officeart/2005/8/layout/hList1"/>
    <dgm:cxn modelId="{50BE7B92-CE21-428E-92FD-45F33487CA7B}" srcId="{03FB5F79-44C4-44DD-B1AE-2DFB6FC60AA1}" destId="{381F199C-D08C-4987-A45A-2754CDFCD69D}" srcOrd="1" destOrd="0" parTransId="{BD49D16F-DE4E-4BCD-8AAC-AF03E58CABBF}" sibTransId="{B5DABCD6-C651-44E8-A5BC-017A825823F7}"/>
    <dgm:cxn modelId="{90F4829D-E042-4AB4-A96F-8A94BF93C0DB}" srcId="{7E26DAEB-CDAD-4E61-AB11-C9CAF29A1C73}" destId="{FED285D6-DD35-448F-8B58-E49D546B07EE}" srcOrd="1" destOrd="0" parTransId="{15304342-626B-4B5A-B789-DB8C4DA91FD9}" sibTransId="{14099367-119E-4546-A759-966E3EF48986}"/>
    <dgm:cxn modelId="{357FAE9D-5BBA-4552-9F7D-F985B4102A43}" srcId="{29431917-B46C-4176-BA56-9F5A3285D7C9}" destId="{C4DC1562-3F57-4F4F-A0A6-23C7A0B3B385}" srcOrd="3" destOrd="0" parTransId="{1930A153-E912-49D8-9685-78C9BC24A0A3}" sibTransId="{EC4098D1-357A-47F6-833A-8CFF53CA076A}"/>
    <dgm:cxn modelId="{0DBEB9AA-897D-4DD2-AF22-60EE93F35C24}" type="presOf" srcId="{1147BD93-775F-4D17-ADCC-987B3E1B8527}" destId="{660922E3-B8E8-4593-9148-E7E43610BF40}" srcOrd="0" destOrd="0" presId="urn:microsoft.com/office/officeart/2005/8/layout/hList1"/>
    <dgm:cxn modelId="{3FAB9AAB-4428-4EF5-A866-5C474134C9E7}" srcId="{1E67F5F0-3BC6-47F8-AFB4-76077DD493FB}" destId="{FEC08689-4409-4376-8444-ED2CCBCF9F78}" srcOrd="8" destOrd="0" parTransId="{7527E1B3-5D4A-4A39-BA6D-1AE69F6702C3}" sibTransId="{EF66BB53-3267-43A8-B63F-1ACDC09B1802}"/>
    <dgm:cxn modelId="{6A9B73B0-C800-4371-AC5F-BDD674785024}" srcId="{1E67F5F0-3BC6-47F8-AFB4-76077DD493FB}" destId="{07EB0003-E187-4447-B477-8030156B943D}" srcOrd="6" destOrd="0" parTransId="{1317EF94-4E3C-41F7-ADF4-AECF32F3E47F}" sibTransId="{B1DC6E6B-635E-44AC-B09C-734D1B142FB1}"/>
    <dgm:cxn modelId="{83B06DC3-48D9-4D4C-9E43-DBD8F13D4588}" srcId="{29431917-B46C-4176-BA56-9F5A3285D7C9}" destId="{14B05F35-C97B-499C-B16B-7C9164F4AC73}" srcOrd="1" destOrd="0" parTransId="{275B3E60-6C80-47E5-AC5D-0DE0740D3727}" sibTransId="{F5819111-E806-4509-9B0B-F90FBFBF8B4D}"/>
    <dgm:cxn modelId="{89AB1FC7-E249-4B3D-9E38-C7FA93D51975}" srcId="{7E26DAEB-CDAD-4E61-AB11-C9CAF29A1C73}" destId="{138D4D6F-2FDD-4310-9D53-73C69F5140F6}" srcOrd="2" destOrd="0" parTransId="{0A93B08C-08C0-41AB-B522-24B38DE6009D}" sibTransId="{B8818A0F-8046-40DD-97AC-8E1E0C246B98}"/>
    <dgm:cxn modelId="{946B81C7-18B4-41EF-BDA6-75E06C05EF57}" srcId="{29431917-B46C-4176-BA56-9F5A3285D7C9}" destId="{354D110C-ED36-4ACC-8968-4B41DA1DE95F}" srcOrd="2" destOrd="0" parTransId="{FE933012-013A-4A31-BCC1-2B138AF12DE0}" sibTransId="{CA8911B2-6F53-47C7-AD95-D2539E7E78E8}"/>
    <dgm:cxn modelId="{1D6235C8-99B7-485D-B572-D3D108C42FE9}" type="presOf" srcId="{F2CA2346-9457-46BF-AA68-2501933A35F7}" destId="{FFB7A290-AC36-412F-93AD-07267EF458B4}" srcOrd="0" destOrd="5" presId="urn:microsoft.com/office/officeart/2005/8/layout/hList1"/>
    <dgm:cxn modelId="{A52877C8-2180-4822-B480-C2A5BBA1ED5B}" type="presOf" srcId="{1F31491E-A297-4329-8FBE-FBAC9AE47182}" destId="{660922E3-B8E8-4593-9148-E7E43610BF40}" srcOrd="0" destOrd="1" presId="urn:microsoft.com/office/officeart/2005/8/layout/hList1"/>
    <dgm:cxn modelId="{59F046CD-5FF3-457B-85E9-B33A9A793035}" type="presOf" srcId="{A9C96052-0251-4E59-BEE9-D641B3E79EC2}" destId="{FFB7A290-AC36-412F-93AD-07267EF458B4}" srcOrd="0" destOrd="4" presId="urn:microsoft.com/office/officeart/2005/8/layout/hList1"/>
    <dgm:cxn modelId="{C6A76ECF-824D-4722-A5AC-4D9AC60D937C}" type="presOf" srcId="{7E26DAEB-CDAD-4E61-AB11-C9CAF29A1C73}" destId="{660922E3-B8E8-4593-9148-E7E43610BF40}" srcOrd="0" destOrd="3" presId="urn:microsoft.com/office/officeart/2005/8/layout/hList1"/>
    <dgm:cxn modelId="{44457AD5-8EFB-4055-8BAC-3FDEFB44E026}" srcId="{1E67F5F0-3BC6-47F8-AFB4-76077DD493FB}" destId="{71FF0714-01F7-469D-A7E6-1B15DBB89A71}" srcOrd="2" destOrd="0" parTransId="{3AE68759-6129-4918-BCDB-C49290858F90}" sibTransId="{C80F4F8B-3F1F-4EC5-8CDE-256C1537CF63}"/>
    <dgm:cxn modelId="{FFFEB3E0-A241-4B2C-BDDC-935E019B7B6E}" srcId="{1E67F5F0-3BC6-47F8-AFB4-76077DD493FB}" destId="{9F600432-45FB-4825-A9C5-36693DB0B411}" srcOrd="5" destOrd="0" parTransId="{1917FD7D-54CF-46A4-8880-6AD534A7F997}" sibTransId="{DEB2D622-E0BC-4676-AEB8-45774A327745}"/>
    <dgm:cxn modelId="{446868E2-2C14-4668-834B-9B3CA324B680}" srcId="{D07A6E45-B0B8-43DF-8430-F4C07A4F8108}" destId="{1E67F5F0-3BC6-47F8-AFB4-76077DD493FB}" srcOrd="1" destOrd="0" parTransId="{4CA6646B-86B5-48C7-B4F2-EC1BB386D810}" sibTransId="{42262B84-84A2-45D1-9C49-0F0657832D4C}"/>
    <dgm:cxn modelId="{69F09AEB-8358-47A8-8B20-CCF6F605A7F4}" type="presOf" srcId="{FED285D6-DD35-448F-8B58-E49D546B07EE}" destId="{660922E3-B8E8-4593-9148-E7E43610BF40}" srcOrd="0" destOrd="5" presId="urn:microsoft.com/office/officeart/2005/8/layout/hList1"/>
    <dgm:cxn modelId="{293C4BF1-34BA-4D23-AB1B-603F1BBB53FA}" srcId="{1E67F5F0-3BC6-47F8-AFB4-76077DD493FB}" destId="{7E26DAEB-CDAD-4E61-AB11-C9CAF29A1C73}" srcOrd="3" destOrd="0" parTransId="{8C65ACEE-44B7-4175-A2B2-3B952C0EFD28}" sibTransId="{99B33AB6-299C-4BD8-BBF1-05C9197252CC}"/>
    <dgm:cxn modelId="{0A7F42F3-FDEF-4334-A3F7-4E056263BAC9}" srcId="{03FB5F79-44C4-44DD-B1AE-2DFB6FC60AA1}" destId="{7FC7AA00-8126-4929-8544-DCABDF50921F}" srcOrd="0" destOrd="0" parTransId="{FB6C6901-8A50-45FD-80C7-571234ECC4C2}" sibTransId="{7A3A7620-3209-4516-BC6C-42ED4C698758}"/>
    <dgm:cxn modelId="{F0DEE3FE-6443-4727-AEDF-CBD365722D2B}" srcId="{381F199C-D08C-4987-A45A-2754CDFCD69D}" destId="{573B19FC-5CAC-48AB-AE07-ABE370436F64}" srcOrd="1" destOrd="0" parTransId="{06F943AA-01B1-4975-A93F-41E0DD386E4E}" sibTransId="{B3494D59-D1F7-4B37-AD2C-6EFA090156EA}"/>
    <dgm:cxn modelId="{5DA3E860-46EF-43D2-9274-9FC8139E6ED4}" type="presParOf" srcId="{4E40118E-7F7F-4497-87A3-D32498A0B219}" destId="{151F45D2-0C6D-4EE8-8F51-416546462339}" srcOrd="0" destOrd="0" presId="urn:microsoft.com/office/officeart/2005/8/layout/hList1"/>
    <dgm:cxn modelId="{BC14A08E-4DD1-489A-B984-435CE2149F11}" type="presParOf" srcId="{151F45D2-0C6D-4EE8-8F51-416546462339}" destId="{A42EB20A-1448-4A63-B7E1-5A52A3D84A95}" srcOrd="0" destOrd="0" presId="urn:microsoft.com/office/officeart/2005/8/layout/hList1"/>
    <dgm:cxn modelId="{A82387D1-2DE4-4C46-BB70-687F17ABA57F}" type="presParOf" srcId="{151F45D2-0C6D-4EE8-8F51-416546462339}" destId="{E923CF31-3352-43AD-8481-38D690D757BA}" srcOrd="1" destOrd="0" presId="urn:microsoft.com/office/officeart/2005/8/layout/hList1"/>
    <dgm:cxn modelId="{3B73A2F8-DE95-4443-96BC-23B5F8273683}" type="presParOf" srcId="{4E40118E-7F7F-4497-87A3-D32498A0B219}" destId="{6E5663B4-A38D-4DC2-9DE3-A40CC57BE1C0}" srcOrd="1" destOrd="0" presId="urn:microsoft.com/office/officeart/2005/8/layout/hList1"/>
    <dgm:cxn modelId="{7D98A2A4-C506-4E60-949D-E44E39C5E786}" type="presParOf" srcId="{4E40118E-7F7F-4497-87A3-D32498A0B219}" destId="{CED0A83C-66AC-40F6-B0A7-F1B499521D58}" srcOrd="2" destOrd="0" presId="urn:microsoft.com/office/officeart/2005/8/layout/hList1"/>
    <dgm:cxn modelId="{BB030A35-F8E0-4D35-864A-1E3919B6F9CB}" type="presParOf" srcId="{CED0A83C-66AC-40F6-B0A7-F1B499521D58}" destId="{245A74AC-825A-4CAE-9A4C-5852A40B2CAA}" srcOrd="0" destOrd="0" presId="urn:microsoft.com/office/officeart/2005/8/layout/hList1"/>
    <dgm:cxn modelId="{FA8537F6-9CFE-4438-9212-32210A2762DB}" type="presParOf" srcId="{CED0A83C-66AC-40F6-B0A7-F1B499521D58}" destId="{660922E3-B8E8-4593-9148-E7E43610BF40}" srcOrd="1" destOrd="0" presId="urn:microsoft.com/office/officeart/2005/8/layout/hList1"/>
    <dgm:cxn modelId="{65EC3A25-6812-43F8-AC74-8E5EDF89E0B6}" type="presParOf" srcId="{4E40118E-7F7F-4497-87A3-D32498A0B219}" destId="{7E7A8941-E45D-40D0-8FEA-3B0473B69E50}" srcOrd="3" destOrd="0" presId="urn:microsoft.com/office/officeart/2005/8/layout/hList1"/>
    <dgm:cxn modelId="{BE69103A-24A7-49FA-B2A5-7EBE8131B83C}" type="presParOf" srcId="{4E40118E-7F7F-4497-87A3-D32498A0B219}" destId="{75A75F72-24C8-432D-9C48-876FC22C925E}" srcOrd="4" destOrd="0" presId="urn:microsoft.com/office/officeart/2005/8/layout/hList1"/>
    <dgm:cxn modelId="{61C5B88A-9396-4BB6-85B1-5B45AC5FBB0A}" type="presParOf" srcId="{75A75F72-24C8-432D-9C48-876FC22C925E}" destId="{47B5AA48-9F02-49F6-B467-B0D810DF267B}" srcOrd="0" destOrd="0" presId="urn:microsoft.com/office/officeart/2005/8/layout/hList1"/>
    <dgm:cxn modelId="{8B44D9E7-C3CA-4933-8C16-20637573D249}" type="presParOf" srcId="{75A75F72-24C8-432D-9C48-876FC22C925E}" destId="{FFB7A290-AC36-412F-93AD-07267EF458B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519EFC-8A38-4844-A95C-D865485C4B31}"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US"/>
        </a:p>
      </dgm:t>
    </dgm:pt>
    <dgm:pt modelId="{F965F847-D132-B545-8067-C0006E420323}">
      <dgm:prSet phldrT="[Text]"/>
      <dgm:spPr>
        <a:solidFill>
          <a:schemeClr val="bg1">
            <a:alpha val="90000"/>
          </a:schemeClr>
        </a:solidFill>
      </dgm:spPr>
      <dgm:t>
        <a:bodyPr/>
        <a:lstStyle/>
        <a:p>
          <a:pPr>
            <a:buFont typeface="Wingdings" pitchFamily="2" charset="2"/>
            <a:buChar char="§"/>
          </a:pPr>
          <a:r>
            <a:rPr lang="en-US" dirty="0">
              <a:solidFill>
                <a:srgbClr val="66666B"/>
              </a:solidFill>
            </a:rPr>
            <a:t>Steel piping</a:t>
          </a:r>
        </a:p>
      </dgm:t>
    </dgm:pt>
    <dgm:pt modelId="{1D102124-79A5-144B-8DBF-68AC696DE8DC}" type="parTrans" cxnId="{196EECBF-D4D5-204E-8BC2-ACE001F0D5DC}">
      <dgm:prSet/>
      <dgm:spPr/>
      <dgm:t>
        <a:bodyPr/>
        <a:lstStyle/>
        <a:p>
          <a:endParaRPr lang="en-US"/>
        </a:p>
      </dgm:t>
    </dgm:pt>
    <dgm:pt modelId="{43D1993B-CB26-6D47-A91D-BA4489FE4201}" type="sibTrans" cxnId="{196EECBF-D4D5-204E-8BC2-ACE001F0D5DC}">
      <dgm:prSet/>
      <dgm:spPr/>
      <dgm:t>
        <a:bodyPr/>
        <a:lstStyle/>
        <a:p>
          <a:endParaRPr lang="en-US"/>
        </a:p>
      </dgm:t>
    </dgm:pt>
    <dgm:pt modelId="{0225F0D9-11E7-374F-A0F5-12A6C10CD9D5}">
      <dgm:prSet phldrT="[Text]" custT="1"/>
      <dgm:spPr>
        <a:solidFill>
          <a:srgbClr val="623393"/>
        </a:solidFill>
      </dgm:spPr>
      <dgm:t>
        <a:bodyPr/>
        <a:lstStyle/>
        <a:p>
          <a:r>
            <a:rPr lang="en-US" sz="2000" dirty="0"/>
            <a:t>System Accessories*</a:t>
          </a:r>
        </a:p>
      </dgm:t>
    </dgm:pt>
    <dgm:pt modelId="{E6EC3971-8288-D74C-BCF1-BEF1C35CF15A}" type="parTrans" cxnId="{444D087C-93CB-F844-8DEA-C967EA2424E1}">
      <dgm:prSet/>
      <dgm:spPr/>
      <dgm:t>
        <a:bodyPr/>
        <a:lstStyle/>
        <a:p>
          <a:endParaRPr lang="en-US"/>
        </a:p>
      </dgm:t>
    </dgm:pt>
    <dgm:pt modelId="{4D1BFF87-3DD3-CA4C-885B-1A8EE5B1333F}" type="sibTrans" cxnId="{444D087C-93CB-F844-8DEA-C967EA2424E1}">
      <dgm:prSet/>
      <dgm:spPr/>
      <dgm:t>
        <a:bodyPr/>
        <a:lstStyle/>
        <a:p>
          <a:endParaRPr lang="en-US"/>
        </a:p>
      </dgm:t>
    </dgm:pt>
    <dgm:pt modelId="{33F5C4D3-1AB9-5F4F-AA66-42FDFBC06B28}">
      <dgm:prSet phldrT="[Text]"/>
      <dgm:spPr>
        <a:solidFill>
          <a:schemeClr val="bg1">
            <a:alpha val="90000"/>
          </a:schemeClr>
        </a:solidFill>
      </dgm:spPr>
      <dgm:t>
        <a:bodyPr/>
        <a:lstStyle/>
        <a:p>
          <a:pPr>
            <a:buFont typeface="Wingdings" pitchFamily="2" charset="2"/>
            <a:buChar char="§"/>
          </a:pPr>
          <a:r>
            <a:rPr lang="en-US" dirty="0">
              <a:solidFill>
                <a:srgbClr val="66666B"/>
              </a:solidFill>
            </a:rPr>
            <a:t>Butyl rubber</a:t>
          </a:r>
        </a:p>
      </dgm:t>
    </dgm:pt>
    <dgm:pt modelId="{3A25040E-7767-F54E-90F2-EEF6C145D6D1}" type="parTrans" cxnId="{F6E5B4ED-AFE9-6F42-A310-AC38AE62C11D}">
      <dgm:prSet/>
      <dgm:spPr/>
      <dgm:t>
        <a:bodyPr/>
        <a:lstStyle/>
        <a:p>
          <a:endParaRPr lang="en-US"/>
        </a:p>
      </dgm:t>
    </dgm:pt>
    <dgm:pt modelId="{CD44960A-9CF9-9E49-85FB-2A5446C2F86F}" type="sibTrans" cxnId="{F6E5B4ED-AFE9-6F42-A310-AC38AE62C11D}">
      <dgm:prSet/>
      <dgm:spPr/>
      <dgm:t>
        <a:bodyPr/>
        <a:lstStyle/>
        <a:p>
          <a:endParaRPr lang="en-US"/>
        </a:p>
      </dgm:t>
    </dgm:pt>
    <dgm:pt modelId="{CAC5CEE2-2C74-7441-AB22-8FECB335580E}">
      <dgm:prSet/>
      <dgm:spPr>
        <a:solidFill>
          <a:schemeClr val="bg1">
            <a:alpha val="90000"/>
          </a:schemeClr>
        </a:solidFill>
      </dgm:spPr>
      <dgm:t>
        <a:bodyPr/>
        <a:lstStyle/>
        <a:p>
          <a:pPr>
            <a:buFont typeface="Wingdings" pitchFamily="2" charset="2"/>
            <a:buChar char="§"/>
          </a:pPr>
          <a:r>
            <a:rPr lang="en-US" dirty="0">
              <a:solidFill>
                <a:srgbClr val="7030A0"/>
              </a:solidFill>
            </a:rPr>
            <a:t>Galvanized piping**</a:t>
          </a:r>
        </a:p>
      </dgm:t>
    </dgm:pt>
    <dgm:pt modelId="{096E1109-B55E-244C-BAB6-2787E58EF85C}" type="parTrans" cxnId="{728B3D06-8955-8349-9270-74E4B114596B}">
      <dgm:prSet/>
      <dgm:spPr/>
      <dgm:t>
        <a:bodyPr/>
        <a:lstStyle/>
        <a:p>
          <a:endParaRPr lang="en-US"/>
        </a:p>
      </dgm:t>
    </dgm:pt>
    <dgm:pt modelId="{8B370B53-A5A3-8E46-AD69-A62D4EAD6BD3}" type="sibTrans" cxnId="{728B3D06-8955-8349-9270-74E4B114596B}">
      <dgm:prSet/>
      <dgm:spPr/>
      <dgm:t>
        <a:bodyPr/>
        <a:lstStyle/>
        <a:p>
          <a:endParaRPr lang="en-US"/>
        </a:p>
      </dgm:t>
    </dgm:pt>
    <dgm:pt modelId="{C2A4377D-F1D0-8849-B14D-A062F3DA2713}">
      <dgm:prSet/>
      <dgm:spPr>
        <a:solidFill>
          <a:schemeClr val="bg1">
            <a:alpha val="90000"/>
          </a:schemeClr>
        </a:solidFill>
      </dgm:spPr>
      <dgm:t>
        <a:bodyPr/>
        <a:lstStyle/>
        <a:p>
          <a:pPr>
            <a:buFont typeface="Wingdings" pitchFamily="2" charset="2"/>
            <a:buChar char="§"/>
          </a:pPr>
          <a:r>
            <a:rPr lang="en-US" dirty="0">
              <a:solidFill>
                <a:srgbClr val="66666B"/>
              </a:solidFill>
            </a:rPr>
            <a:t>Brass</a:t>
          </a:r>
        </a:p>
      </dgm:t>
    </dgm:pt>
    <dgm:pt modelId="{0367F3D8-EC7D-6A41-B167-FF8CB1CCD98E}" type="parTrans" cxnId="{311DF27A-223D-2C4F-B71D-7927AE592A57}">
      <dgm:prSet/>
      <dgm:spPr/>
      <dgm:t>
        <a:bodyPr/>
        <a:lstStyle/>
        <a:p>
          <a:endParaRPr lang="en-US"/>
        </a:p>
      </dgm:t>
    </dgm:pt>
    <dgm:pt modelId="{B45199AB-59D7-124D-8550-D16272741CA3}" type="sibTrans" cxnId="{311DF27A-223D-2C4F-B71D-7927AE592A57}">
      <dgm:prSet/>
      <dgm:spPr/>
      <dgm:t>
        <a:bodyPr/>
        <a:lstStyle/>
        <a:p>
          <a:endParaRPr lang="en-US"/>
        </a:p>
      </dgm:t>
    </dgm:pt>
    <dgm:pt modelId="{61E5F8B2-EB28-0841-9ABB-3B37BC137C86}">
      <dgm:prSet/>
      <dgm:spPr>
        <a:solidFill>
          <a:schemeClr val="bg1">
            <a:alpha val="90000"/>
          </a:schemeClr>
        </a:solidFill>
      </dgm:spPr>
      <dgm:t>
        <a:bodyPr/>
        <a:lstStyle/>
        <a:p>
          <a:pPr>
            <a:buFont typeface="Wingdings" pitchFamily="2" charset="2"/>
            <a:buChar char="§"/>
          </a:pPr>
          <a:r>
            <a:rPr lang="en-US" dirty="0">
              <a:solidFill>
                <a:srgbClr val="66666B"/>
              </a:solidFill>
            </a:rPr>
            <a:t>Stainless steel</a:t>
          </a:r>
        </a:p>
      </dgm:t>
    </dgm:pt>
    <dgm:pt modelId="{3902656B-6E47-6746-A466-23780C670FD9}" type="parTrans" cxnId="{1C539DE1-69F5-9344-80B6-27A787050FA5}">
      <dgm:prSet/>
      <dgm:spPr/>
      <dgm:t>
        <a:bodyPr/>
        <a:lstStyle/>
        <a:p>
          <a:endParaRPr lang="en-US"/>
        </a:p>
      </dgm:t>
    </dgm:pt>
    <dgm:pt modelId="{5BD77124-B714-DB4F-AAE3-9A0B1A146DCD}" type="sibTrans" cxnId="{1C539DE1-69F5-9344-80B6-27A787050FA5}">
      <dgm:prSet/>
      <dgm:spPr/>
      <dgm:t>
        <a:bodyPr/>
        <a:lstStyle/>
        <a:p>
          <a:endParaRPr lang="en-US"/>
        </a:p>
      </dgm:t>
    </dgm:pt>
    <dgm:pt modelId="{DB8EC2EF-6F64-5B4C-BB58-442FF0D88555}">
      <dgm:prSet/>
      <dgm:spPr>
        <a:solidFill>
          <a:schemeClr val="bg1">
            <a:alpha val="90000"/>
          </a:schemeClr>
        </a:solidFill>
      </dgm:spPr>
      <dgm:t>
        <a:bodyPr/>
        <a:lstStyle/>
        <a:p>
          <a:pPr>
            <a:buFont typeface="Wingdings" pitchFamily="2" charset="2"/>
            <a:buChar char="§"/>
          </a:pPr>
          <a:r>
            <a:rPr lang="en-US" dirty="0">
              <a:solidFill>
                <a:srgbClr val="66666B"/>
              </a:solidFill>
            </a:rPr>
            <a:t>Black steel</a:t>
          </a:r>
        </a:p>
      </dgm:t>
    </dgm:pt>
    <dgm:pt modelId="{4925E3FB-5E79-FF44-AD32-57B6CAC07CB9}" type="parTrans" cxnId="{A0256A42-4694-4840-AA1F-D35092BA636D}">
      <dgm:prSet/>
      <dgm:spPr/>
      <dgm:t>
        <a:bodyPr/>
        <a:lstStyle/>
        <a:p>
          <a:endParaRPr lang="en-US"/>
        </a:p>
      </dgm:t>
    </dgm:pt>
    <dgm:pt modelId="{85E172D7-FACC-FD4A-87D2-CF49E75128BE}" type="sibTrans" cxnId="{A0256A42-4694-4840-AA1F-D35092BA636D}">
      <dgm:prSet/>
      <dgm:spPr/>
      <dgm:t>
        <a:bodyPr/>
        <a:lstStyle/>
        <a:p>
          <a:endParaRPr lang="en-US"/>
        </a:p>
      </dgm:t>
    </dgm:pt>
    <dgm:pt modelId="{81FCBE9D-E9E5-3044-8A7A-E3B49A201920}">
      <dgm:prSet/>
      <dgm:spPr>
        <a:solidFill>
          <a:schemeClr val="bg1">
            <a:alpha val="90000"/>
          </a:schemeClr>
        </a:solidFill>
      </dgm:spPr>
      <dgm:t>
        <a:bodyPr/>
        <a:lstStyle/>
        <a:p>
          <a:pPr>
            <a:buFont typeface="Wingdings" pitchFamily="2" charset="2"/>
            <a:buChar char="§"/>
          </a:pPr>
          <a:r>
            <a:rPr lang="en-US" dirty="0">
              <a:solidFill>
                <a:srgbClr val="66666B"/>
              </a:solidFill>
            </a:rPr>
            <a:t>Bronze</a:t>
          </a:r>
        </a:p>
      </dgm:t>
    </dgm:pt>
    <dgm:pt modelId="{58CAA524-F0E7-4340-AD95-11CFD9BA448F}" type="parTrans" cxnId="{38A9319E-61AB-D848-9602-06A901348930}">
      <dgm:prSet/>
      <dgm:spPr/>
      <dgm:t>
        <a:bodyPr/>
        <a:lstStyle/>
        <a:p>
          <a:endParaRPr lang="en-US"/>
        </a:p>
      </dgm:t>
    </dgm:pt>
    <dgm:pt modelId="{D190BC21-B540-5B40-BADE-15F2973905E9}" type="sibTrans" cxnId="{38A9319E-61AB-D848-9602-06A901348930}">
      <dgm:prSet/>
      <dgm:spPr/>
      <dgm:t>
        <a:bodyPr/>
        <a:lstStyle/>
        <a:p>
          <a:endParaRPr lang="en-US"/>
        </a:p>
      </dgm:t>
    </dgm:pt>
    <dgm:pt modelId="{42B3F2CE-8501-7544-9A90-7986DF611874}">
      <dgm:prSet/>
      <dgm:spPr/>
      <dgm:t>
        <a:bodyPr/>
        <a:lstStyle/>
        <a:p>
          <a:pPr>
            <a:buFont typeface="Wingdings" pitchFamily="2" charset="2"/>
            <a:buChar char="§"/>
          </a:pPr>
          <a:r>
            <a:rPr lang="en-US" dirty="0">
              <a:solidFill>
                <a:srgbClr val="66666B"/>
              </a:solidFill>
            </a:rPr>
            <a:t>Natural rubber</a:t>
          </a:r>
        </a:p>
      </dgm:t>
    </dgm:pt>
    <dgm:pt modelId="{67983971-F902-EC49-9A80-8BC9D862905D}" type="parTrans" cxnId="{9DBD6649-8D79-694E-855E-F74F23D5ADB4}">
      <dgm:prSet/>
      <dgm:spPr/>
      <dgm:t>
        <a:bodyPr/>
        <a:lstStyle/>
        <a:p>
          <a:endParaRPr lang="en-US"/>
        </a:p>
      </dgm:t>
    </dgm:pt>
    <dgm:pt modelId="{F761CB57-3F7F-8E49-9E04-7C5607DE4965}" type="sibTrans" cxnId="{9DBD6649-8D79-694E-855E-F74F23D5ADB4}">
      <dgm:prSet/>
      <dgm:spPr/>
      <dgm:t>
        <a:bodyPr/>
        <a:lstStyle/>
        <a:p>
          <a:endParaRPr lang="en-US"/>
        </a:p>
      </dgm:t>
    </dgm:pt>
    <dgm:pt modelId="{78DA116A-62F3-0F4A-AB0B-97326BF71E0B}">
      <dgm:prSet/>
      <dgm:spPr/>
      <dgm:t>
        <a:bodyPr/>
        <a:lstStyle/>
        <a:p>
          <a:pPr>
            <a:buFont typeface="Wingdings" pitchFamily="2" charset="2"/>
            <a:buChar char="§"/>
          </a:pPr>
          <a:r>
            <a:rPr lang="en-US" dirty="0">
              <a:solidFill>
                <a:srgbClr val="66666B"/>
              </a:solidFill>
            </a:rPr>
            <a:t>Nitrile rubber (NBR)</a:t>
          </a:r>
        </a:p>
      </dgm:t>
    </dgm:pt>
    <dgm:pt modelId="{43E93E3F-D98F-A146-BF56-7127A496B559}" type="parTrans" cxnId="{7107E021-28FF-6646-B14C-00C11CDCA61C}">
      <dgm:prSet/>
      <dgm:spPr/>
      <dgm:t>
        <a:bodyPr/>
        <a:lstStyle/>
        <a:p>
          <a:endParaRPr lang="en-US"/>
        </a:p>
      </dgm:t>
    </dgm:pt>
    <dgm:pt modelId="{FD46769C-0304-0440-B828-7C0CAC0B7588}" type="sibTrans" cxnId="{7107E021-28FF-6646-B14C-00C11CDCA61C}">
      <dgm:prSet/>
      <dgm:spPr/>
      <dgm:t>
        <a:bodyPr/>
        <a:lstStyle/>
        <a:p>
          <a:endParaRPr lang="en-US"/>
        </a:p>
      </dgm:t>
    </dgm:pt>
    <dgm:pt modelId="{5C376074-5CFB-ED40-90F3-BA64A8EF912B}">
      <dgm:prSet/>
      <dgm:spPr/>
      <dgm:t>
        <a:bodyPr/>
        <a:lstStyle/>
        <a:p>
          <a:pPr>
            <a:buFont typeface="Wingdings" pitchFamily="2" charset="2"/>
            <a:buChar char="§"/>
          </a:pPr>
          <a:r>
            <a:rPr lang="en-US" dirty="0">
              <a:solidFill>
                <a:srgbClr val="66666B"/>
              </a:solidFill>
            </a:rPr>
            <a:t>Styrene-butadiene rubber (SBR)</a:t>
          </a:r>
        </a:p>
      </dgm:t>
    </dgm:pt>
    <dgm:pt modelId="{071B1C11-6E4E-374B-ADBD-668248D5D788}" type="parTrans" cxnId="{0EADAE12-51AE-8148-9762-46D788F2659E}">
      <dgm:prSet/>
      <dgm:spPr/>
      <dgm:t>
        <a:bodyPr/>
        <a:lstStyle/>
        <a:p>
          <a:endParaRPr lang="en-US"/>
        </a:p>
      </dgm:t>
    </dgm:pt>
    <dgm:pt modelId="{9B306AFD-D964-0747-85CD-8D48D71C6ED7}" type="sibTrans" cxnId="{0EADAE12-51AE-8148-9762-46D788F2659E}">
      <dgm:prSet/>
      <dgm:spPr/>
      <dgm:t>
        <a:bodyPr/>
        <a:lstStyle/>
        <a:p>
          <a:endParaRPr lang="en-US"/>
        </a:p>
      </dgm:t>
    </dgm:pt>
    <dgm:pt modelId="{CC303419-4FEB-C044-9160-6B0040614F53}">
      <dgm:prSet phldrT="[Text]" custT="1"/>
      <dgm:spPr>
        <a:solidFill>
          <a:srgbClr val="623393"/>
        </a:solidFill>
      </dgm:spPr>
      <dgm:t>
        <a:bodyPr/>
        <a:lstStyle/>
        <a:p>
          <a:r>
            <a:rPr lang="en-US" sz="2000" dirty="0"/>
            <a:t>Piping Systems</a:t>
          </a:r>
        </a:p>
      </dgm:t>
    </dgm:pt>
    <dgm:pt modelId="{843818DB-1F3D-214D-AFFA-8D810070A138}" type="sibTrans" cxnId="{800C175F-4E37-2A41-9C5C-96207B460DD9}">
      <dgm:prSet/>
      <dgm:spPr/>
      <dgm:t>
        <a:bodyPr/>
        <a:lstStyle/>
        <a:p>
          <a:endParaRPr lang="en-US"/>
        </a:p>
      </dgm:t>
    </dgm:pt>
    <dgm:pt modelId="{7B6E21D6-8E9C-7946-8EF9-B5617FBF7B41}" type="parTrans" cxnId="{800C175F-4E37-2A41-9C5C-96207B460DD9}">
      <dgm:prSet/>
      <dgm:spPr/>
      <dgm:t>
        <a:bodyPr/>
        <a:lstStyle/>
        <a:p>
          <a:endParaRPr lang="en-US"/>
        </a:p>
      </dgm:t>
    </dgm:pt>
    <dgm:pt modelId="{D6FA9555-F29D-4BC0-AF15-68D96A0C8FC1}">
      <dgm:prSet phldrT="[Text]"/>
      <dgm:spPr>
        <a:solidFill>
          <a:schemeClr val="bg1">
            <a:alpha val="90000"/>
          </a:schemeClr>
        </a:solidFill>
      </dgm:spPr>
      <dgm:t>
        <a:bodyPr/>
        <a:lstStyle/>
        <a:p>
          <a:pPr>
            <a:buFont typeface="Wingdings" pitchFamily="2" charset="2"/>
            <a:buChar char="§"/>
          </a:pPr>
          <a:r>
            <a:rPr lang="en-US" dirty="0">
              <a:solidFill>
                <a:srgbClr val="66666B"/>
              </a:solidFill>
            </a:rPr>
            <a:t>EPDM</a:t>
          </a:r>
        </a:p>
      </dgm:t>
    </dgm:pt>
    <dgm:pt modelId="{04242D0A-A6F4-4576-A38A-E34AD3174B40}" type="parTrans" cxnId="{F4E2B3CB-6867-4BD6-AA11-3183641FC7E9}">
      <dgm:prSet/>
      <dgm:spPr/>
      <dgm:t>
        <a:bodyPr/>
        <a:lstStyle/>
        <a:p>
          <a:endParaRPr lang="en-US"/>
        </a:p>
      </dgm:t>
    </dgm:pt>
    <dgm:pt modelId="{DB2695CC-B867-4FE4-8FD9-0A5DD17B4FF2}" type="sibTrans" cxnId="{F4E2B3CB-6867-4BD6-AA11-3183641FC7E9}">
      <dgm:prSet/>
      <dgm:spPr/>
      <dgm:t>
        <a:bodyPr/>
        <a:lstStyle/>
        <a:p>
          <a:endParaRPr lang="en-US"/>
        </a:p>
      </dgm:t>
    </dgm:pt>
    <dgm:pt modelId="{96B81F0F-AC11-48EF-B132-B4218563ABB6}">
      <dgm:prSet phldrT="[Text]"/>
      <dgm:spPr>
        <a:solidFill>
          <a:schemeClr val="bg1">
            <a:alpha val="90000"/>
          </a:schemeClr>
        </a:solidFill>
      </dgm:spPr>
      <dgm:t>
        <a:bodyPr/>
        <a:lstStyle/>
        <a:p>
          <a:pPr>
            <a:buFont typeface="Wingdings" pitchFamily="2" charset="2"/>
            <a:buChar char="§"/>
          </a:pPr>
          <a:r>
            <a:rPr lang="en-US" dirty="0">
              <a:solidFill>
                <a:srgbClr val="66666B"/>
              </a:solidFill>
            </a:rPr>
            <a:t>CPVC</a:t>
          </a:r>
        </a:p>
      </dgm:t>
    </dgm:pt>
    <dgm:pt modelId="{37CF8C3F-300D-4414-9FEB-78037C950D58}" type="parTrans" cxnId="{A0FC1FBB-EC3B-4E81-AD4F-45DDF8ECF386}">
      <dgm:prSet/>
      <dgm:spPr/>
      <dgm:t>
        <a:bodyPr/>
        <a:lstStyle/>
        <a:p>
          <a:endParaRPr lang="en-US"/>
        </a:p>
      </dgm:t>
    </dgm:pt>
    <dgm:pt modelId="{6CCBAABE-0457-4A2B-9508-16BA24E72C0A}" type="sibTrans" cxnId="{A0FC1FBB-EC3B-4E81-AD4F-45DDF8ECF386}">
      <dgm:prSet/>
      <dgm:spPr/>
      <dgm:t>
        <a:bodyPr/>
        <a:lstStyle/>
        <a:p>
          <a:endParaRPr lang="en-US"/>
        </a:p>
      </dgm:t>
    </dgm:pt>
    <dgm:pt modelId="{D572C5B9-B2D2-47EA-BA63-4DF81E91787B}">
      <dgm:prSet phldrT="[Text]"/>
      <dgm:spPr>
        <a:solidFill>
          <a:schemeClr val="bg1">
            <a:alpha val="90000"/>
          </a:schemeClr>
        </a:solidFill>
      </dgm:spPr>
      <dgm:t>
        <a:bodyPr/>
        <a:lstStyle/>
        <a:p>
          <a:pPr>
            <a:buFont typeface="Wingdings" pitchFamily="2" charset="2"/>
            <a:buChar char="§"/>
          </a:pPr>
          <a:r>
            <a:rPr lang="en-US" dirty="0">
              <a:solidFill>
                <a:srgbClr val="66666B"/>
              </a:solidFill>
            </a:rPr>
            <a:t>PEX</a:t>
          </a:r>
        </a:p>
      </dgm:t>
    </dgm:pt>
    <dgm:pt modelId="{643DE3E3-38B6-4FE3-BD46-B4A5DF80156C}" type="parTrans" cxnId="{F9CE9D11-32B8-42A5-AB73-D5F8A9374245}">
      <dgm:prSet/>
      <dgm:spPr/>
      <dgm:t>
        <a:bodyPr/>
        <a:lstStyle/>
        <a:p>
          <a:endParaRPr lang="en-US"/>
        </a:p>
      </dgm:t>
    </dgm:pt>
    <dgm:pt modelId="{D63B0E78-058A-4CA4-8F9F-4FBE893FD9CA}" type="sibTrans" cxnId="{F9CE9D11-32B8-42A5-AB73-D5F8A9374245}">
      <dgm:prSet/>
      <dgm:spPr/>
      <dgm:t>
        <a:bodyPr/>
        <a:lstStyle/>
        <a:p>
          <a:endParaRPr lang="en-US"/>
        </a:p>
      </dgm:t>
    </dgm:pt>
    <dgm:pt modelId="{32E78091-68F4-48EE-A778-377487A25AA2}">
      <dgm:prSet/>
      <dgm:spPr/>
      <dgm:t>
        <a:bodyPr/>
        <a:lstStyle/>
        <a:p>
          <a:pPr>
            <a:buFont typeface="Wingdings" pitchFamily="2" charset="2"/>
            <a:buChar char="§"/>
          </a:pPr>
          <a:endParaRPr lang="en-US" dirty="0">
            <a:solidFill>
              <a:srgbClr val="66666B"/>
            </a:solidFill>
          </a:endParaRPr>
        </a:p>
      </dgm:t>
    </dgm:pt>
    <dgm:pt modelId="{27076780-984C-4001-A045-A9C47A201AEF}" type="parTrans" cxnId="{B0C4C817-C649-4CEA-8570-397EA1E8654E}">
      <dgm:prSet/>
      <dgm:spPr/>
      <dgm:t>
        <a:bodyPr/>
        <a:lstStyle/>
        <a:p>
          <a:endParaRPr lang="en-US"/>
        </a:p>
      </dgm:t>
    </dgm:pt>
    <dgm:pt modelId="{84567364-7844-4F1E-AE0C-10648D2D9251}" type="sibTrans" cxnId="{B0C4C817-C649-4CEA-8570-397EA1E8654E}">
      <dgm:prSet/>
      <dgm:spPr/>
      <dgm:t>
        <a:bodyPr/>
        <a:lstStyle/>
        <a:p>
          <a:endParaRPr lang="en-US"/>
        </a:p>
      </dgm:t>
    </dgm:pt>
    <dgm:pt modelId="{E0BEA156-DF2B-1A45-B4A1-FE58E1FB8751}">
      <dgm:prSet/>
      <dgm:spPr>
        <a:solidFill>
          <a:schemeClr val="bg1">
            <a:alpha val="90000"/>
          </a:schemeClr>
        </a:solidFill>
      </dgm:spPr>
      <dgm:t>
        <a:bodyPr/>
        <a:lstStyle/>
        <a:p>
          <a:pPr>
            <a:buFont typeface="Wingdings" pitchFamily="2" charset="2"/>
            <a:buChar char="§"/>
          </a:pPr>
          <a:r>
            <a:rPr lang="en-US" dirty="0">
              <a:solidFill>
                <a:srgbClr val="66666B"/>
              </a:solidFill>
            </a:rPr>
            <a:t>Cast iron</a:t>
          </a:r>
        </a:p>
      </dgm:t>
    </dgm:pt>
    <dgm:pt modelId="{6D8651A5-2E0F-9440-AFE3-275CC8C72BCD}" type="sibTrans" cxnId="{BD51C91F-CD54-A14A-9454-9800103ACEB6}">
      <dgm:prSet/>
      <dgm:spPr/>
      <dgm:t>
        <a:bodyPr/>
        <a:lstStyle/>
        <a:p>
          <a:endParaRPr lang="en-US"/>
        </a:p>
      </dgm:t>
    </dgm:pt>
    <dgm:pt modelId="{2667C103-0505-474B-99F2-BBF924B48976}" type="parTrans" cxnId="{BD51C91F-CD54-A14A-9454-9800103ACEB6}">
      <dgm:prSet/>
      <dgm:spPr/>
      <dgm:t>
        <a:bodyPr/>
        <a:lstStyle/>
        <a:p>
          <a:endParaRPr lang="en-US"/>
        </a:p>
      </dgm:t>
    </dgm:pt>
    <dgm:pt modelId="{BF50F174-B800-EE49-8529-20C29163D0D3}" type="pres">
      <dgm:prSet presAssocID="{CB519EFC-8A38-4844-A95C-D865485C4B31}" presName="Name0" presStyleCnt="0">
        <dgm:presLayoutVars>
          <dgm:dir/>
          <dgm:animLvl val="lvl"/>
          <dgm:resizeHandles val="exact"/>
        </dgm:presLayoutVars>
      </dgm:prSet>
      <dgm:spPr/>
    </dgm:pt>
    <dgm:pt modelId="{7F3C1C53-4DD1-D948-BE1B-BE653B2AEE9A}" type="pres">
      <dgm:prSet presAssocID="{CC303419-4FEB-C044-9160-6B0040614F53}" presName="composite" presStyleCnt="0"/>
      <dgm:spPr/>
    </dgm:pt>
    <dgm:pt modelId="{9FC2F7FB-F2F5-8442-806F-9B55F6A4BECD}" type="pres">
      <dgm:prSet presAssocID="{CC303419-4FEB-C044-9160-6B0040614F53}" presName="parTx" presStyleLbl="alignNode1" presStyleIdx="0" presStyleCnt="2" custLinFactNeighborX="-3724">
        <dgm:presLayoutVars>
          <dgm:chMax val="0"/>
          <dgm:chPref val="0"/>
          <dgm:bulletEnabled val="1"/>
        </dgm:presLayoutVars>
      </dgm:prSet>
      <dgm:spPr/>
    </dgm:pt>
    <dgm:pt modelId="{BEE20AB6-E6E2-B24B-AAA9-68953ABAB460}" type="pres">
      <dgm:prSet presAssocID="{CC303419-4FEB-C044-9160-6B0040614F53}" presName="desTx" presStyleLbl="alignAccFollowNode1" presStyleIdx="0" presStyleCnt="2">
        <dgm:presLayoutVars>
          <dgm:bulletEnabled val="1"/>
        </dgm:presLayoutVars>
      </dgm:prSet>
      <dgm:spPr/>
    </dgm:pt>
    <dgm:pt modelId="{6909264C-06AB-1B44-8F4F-B0DF550A6367}" type="pres">
      <dgm:prSet presAssocID="{843818DB-1F3D-214D-AFFA-8D810070A138}" presName="space" presStyleCnt="0"/>
      <dgm:spPr/>
    </dgm:pt>
    <dgm:pt modelId="{7634C4FC-6C93-E741-8C39-E3965C249949}" type="pres">
      <dgm:prSet presAssocID="{0225F0D9-11E7-374F-A0F5-12A6C10CD9D5}" presName="composite" presStyleCnt="0"/>
      <dgm:spPr/>
    </dgm:pt>
    <dgm:pt modelId="{3E6D2CFB-908E-DB41-A63D-016E68DD4F95}" type="pres">
      <dgm:prSet presAssocID="{0225F0D9-11E7-374F-A0F5-12A6C10CD9D5}" presName="parTx" presStyleLbl="alignNode1" presStyleIdx="1" presStyleCnt="2">
        <dgm:presLayoutVars>
          <dgm:chMax val="0"/>
          <dgm:chPref val="0"/>
          <dgm:bulletEnabled val="1"/>
        </dgm:presLayoutVars>
      </dgm:prSet>
      <dgm:spPr/>
    </dgm:pt>
    <dgm:pt modelId="{6BA0AB95-A548-3941-B5EE-4D7706BA8A6F}" type="pres">
      <dgm:prSet presAssocID="{0225F0D9-11E7-374F-A0F5-12A6C10CD9D5}" presName="desTx" presStyleLbl="alignAccFollowNode1" presStyleIdx="1" presStyleCnt="2">
        <dgm:presLayoutVars>
          <dgm:bulletEnabled val="1"/>
        </dgm:presLayoutVars>
      </dgm:prSet>
      <dgm:spPr/>
    </dgm:pt>
  </dgm:ptLst>
  <dgm:cxnLst>
    <dgm:cxn modelId="{F3A8D002-A60D-614D-8E70-43E1A29ACD00}" type="presOf" srcId="{DB8EC2EF-6F64-5B4C-BB58-442FF0D88555}" destId="{BEE20AB6-E6E2-B24B-AAA9-68953ABAB460}" srcOrd="0" destOrd="6" presId="urn:microsoft.com/office/officeart/2005/8/layout/hList1"/>
    <dgm:cxn modelId="{728B3D06-8955-8349-9270-74E4B114596B}" srcId="{CC303419-4FEB-C044-9160-6B0040614F53}" destId="{CAC5CEE2-2C74-7441-AB22-8FECB335580E}" srcOrd="3" destOrd="0" parTransId="{096E1109-B55E-244C-BAB6-2787E58EF85C}" sibTransId="{8B370B53-A5A3-8E46-AD69-A62D4EAD6BD3}"/>
    <dgm:cxn modelId="{F9CE9D11-32B8-42A5-AB73-D5F8A9374245}" srcId="{CC303419-4FEB-C044-9160-6B0040614F53}" destId="{D572C5B9-B2D2-47EA-BA63-4DF81E91787B}" srcOrd="1" destOrd="0" parTransId="{643DE3E3-38B6-4FE3-BD46-B4A5DF80156C}" sibTransId="{D63B0E78-058A-4CA4-8F9F-4FBE893FD9CA}"/>
    <dgm:cxn modelId="{0EADAE12-51AE-8148-9762-46D788F2659E}" srcId="{0225F0D9-11E7-374F-A0F5-12A6C10CD9D5}" destId="{5C376074-5CFB-ED40-90F3-BA64A8EF912B}" srcOrd="4" destOrd="0" parTransId="{071B1C11-6E4E-374B-ADBD-668248D5D788}" sibTransId="{9B306AFD-D964-0747-85CD-8D48D71C6ED7}"/>
    <dgm:cxn modelId="{B0C4C817-C649-4CEA-8570-397EA1E8654E}" srcId="{0225F0D9-11E7-374F-A0F5-12A6C10CD9D5}" destId="{32E78091-68F4-48EE-A778-377487A25AA2}" srcOrd="5" destOrd="0" parTransId="{27076780-984C-4001-A045-A9C47A201AEF}" sibTransId="{84567364-7844-4F1E-AE0C-10648D2D9251}"/>
    <dgm:cxn modelId="{BD51C91F-CD54-A14A-9454-9800103ACEB6}" srcId="{CC303419-4FEB-C044-9160-6B0040614F53}" destId="{E0BEA156-DF2B-1A45-B4A1-FE58E1FB8751}" srcOrd="8" destOrd="0" parTransId="{2667C103-0505-474B-99F2-BBF924B48976}" sibTransId="{6D8651A5-2E0F-9440-AFE3-275CC8C72BCD}"/>
    <dgm:cxn modelId="{8252E61F-46FF-E144-848F-E166DE220DEF}" type="presOf" srcId="{61E5F8B2-EB28-0841-9ABB-3B37BC137C86}" destId="{BEE20AB6-E6E2-B24B-AAA9-68953ABAB460}" srcOrd="0" destOrd="5" presId="urn:microsoft.com/office/officeart/2005/8/layout/hList1"/>
    <dgm:cxn modelId="{7107E021-28FF-6646-B14C-00C11CDCA61C}" srcId="{0225F0D9-11E7-374F-A0F5-12A6C10CD9D5}" destId="{78DA116A-62F3-0F4A-AB0B-97326BF71E0B}" srcOrd="3" destOrd="0" parTransId="{43E93E3F-D98F-A146-BF56-7127A496B559}" sibTransId="{FD46769C-0304-0440-B828-7C0CAC0B7588}"/>
    <dgm:cxn modelId="{078DCA23-4FF1-4388-8AD5-4D2D2A02B2D5}" type="presOf" srcId="{D6FA9555-F29D-4BC0-AF15-68D96A0C8FC1}" destId="{6BA0AB95-A548-3941-B5EE-4D7706BA8A6F}" srcOrd="0" destOrd="0" presId="urn:microsoft.com/office/officeart/2005/8/layout/hList1"/>
    <dgm:cxn modelId="{E1D83F2B-D4F1-E547-8DDE-541861BE4797}" type="presOf" srcId="{C2A4377D-F1D0-8849-B14D-A062F3DA2713}" destId="{BEE20AB6-E6E2-B24B-AAA9-68953ABAB460}" srcOrd="0" destOrd="4" presId="urn:microsoft.com/office/officeart/2005/8/layout/hList1"/>
    <dgm:cxn modelId="{E7A19039-E96E-524C-AA6F-AAB750076CF5}" type="presOf" srcId="{E0BEA156-DF2B-1A45-B4A1-FE58E1FB8751}" destId="{BEE20AB6-E6E2-B24B-AAA9-68953ABAB460}" srcOrd="0" destOrd="8" presId="urn:microsoft.com/office/officeart/2005/8/layout/hList1"/>
    <dgm:cxn modelId="{800C175F-4E37-2A41-9C5C-96207B460DD9}" srcId="{CB519EFC-8A38-4844-A95C-D865485C4B31}" destId="{CC303419-4FEB-C044-9160-6B0040614F53}" srcOrd="0" destOrd="0" parTransId="{7B6E21D6-8E9C-7946-8EF9-B5617FBF7B41}" sibTransId="{843818DB-1F3D-214D-AFFA-8D810070A138}"/>
    <dgm:cxn modelId="{A0256A42-4694-4840-AA1F-D35092BA636D}" srcId="{CC303419-4FEB-C044-9160-6B0040614F53}" destId="{DB8EC2EF-6F64-5B4C-BB58-442FF0D88555}" srcOrd="6" destOrd="0" parTransId="{4925E3FB-5E79-FF44-AD32-57B6CAC07CB9}" sibTransId="{85E172D7-FACC-FD4A-87D2-CF49E75128BE}"/>
    <dgm:cxn modelId="{5F559B66-46CF-E94F-B634-FD7AC5DE52BB}" type="presOf" srcId="{CAC5CEE2-2C74-7441-AB22-8FECB335580E}" destId="{BEE20AB6-E6E2-B24B-AAA9-68953ABAB460}" srcOrd="0" destOrd="3" presId="urn:microsoft.com/office/officeart/2005/8/layout/hList1"/>
    <dgm:cxn modelId="{9DBD6649-8D79-694E-855E-F74F23D5ADB4}" srcId="{0225F0D9-11E7-374F-A0F5-12A6C10CD9D5}" destId="{42B3F2CE-8501-7544-9A90-7986DF611874}" srcOrd="2" destOrd="0" parTransId="{67983971-F902-EC49-9A80-8BC9D862905D}" sibTransId="{F761CB57-3F7F-8E49-9E04-7C5607DE4965}"/>
    <dgm:cxn modelId="{9ADBAD58-F9C0-E041-A7EE-F79254055CE8}" type="presOf" srcId="{33F5C4D3-1AB9-5F4F-AA66-42FDFBC06B28}" destId="{6BA0AB95-A548-3941-B5EE-4D7706BA8A6F}" srcOrd="0" destOrd="1" presId="urn:microsoft.com/office/officeart/2005/8/layout/hList1"/>
    <dgm:cxn modelId="{311DF27A-223D-2C4F-B71D-7927AE592A57}" srcId="{CC303419-4FEB-C044-9160-6B0040614F53}" destId="{C2A4377D-F1D0-8849-B14D-A062F3DA2713}" srcOrd="4" destOrd="0" parTransId="{0367F3D8-EC7D-6A41-B167-FF8CB1CCD98E}" sibTransId="{B45199AB-59D7-124D-8550-D16272741CA3}"/>
    <dgm:cxn modelId="{444D087C-93CB-F844-8DEA-C967EA2424E1}" srcId="{CB519EFC-8A38-4844-A95C-D865485C4B31}" destId="{0225F0D9-11E7-374F-A0F5-12A6C10CD9D5}" srcOrd="1" destOrd="0" parTransId="{E6EC3971-8288-D74C-BCF1-BEF1C35CF15A}" sibTransId="{4D1BFF87-3DD3-CA4C-885B-1A8EE5B1333F}"/>
    <dgm:cxn modelId="{6F2E4E83-DE40-4C69-9F85-0D8609043E21}" type="presOf" srcId="{32E78091-68F4-48EE-A778-377487A25AA2}" destId="{6BA0AB95-A548-3941-B5EE-4D7706BA8A6F}" srcOrd="0" destOrd="5" presId="urn:microsoft.com/office/officeart/2005/8/layout/hList1"/>
    <dgm:cxn modelId="{38A9319E-61AB-D848-9602-06A901348930}" srcId="{CC303419-4FEB-C044-9160-6B0040614F53}" destId="{81FCBE9D-E9E5-3044-8A7A-E3B49A201920}" srcOrd="7" destOrd="0" parTransId="{58CAA524-F0E7-4340-AD95-11CFD9BA448F}" sibTransId="{D190BC21-B540-5B40-BADE-15F2973905E9}"/>
    <dgm:cxn modelId="{9C9CD3B1-0A0D-7242-BBA7-0D7A458C31A1}" type="presOf" srcId="{5C376074-5CFB-ED40-90F3-BA64A8EF912B}" destId="{6BA0AB95-A548-3941-B5EE-4D7706BA8A6F}" srcOrd="0" destOrd="4" presId="urn:microsoft.com/office/officeart/2005/8/layout/hList1"/>
    <dgm:cxn modelId="{544784B7-16F5-604C-B6FC-490855F6CA91}" type="presOf" srcId="{0225F0D9-11E7-374F-A0F5-12A6C10CD9D5}" destId="{3E6D2CFB-908E-DB41-A63D-016E68DD4F95}" srcOrd="0" destOrd="0" presId="urn:microsoft.com/office/officeart/2005/8/layout/hList1"/>
    <dgm:cxn modelId="{5311A8B8-5A57-034A-9D66-31E83E0630E6}" type="presOf" srcId="{81FCBE9D-E9E5-3044-8A7A-E3B49A201920}" destId="{BEE20AB6-E6E2-B24B-AAA9-68953ABAB460}" srcOrd="0" destOrd="7" presId="urn:microsoft.com/office/officeart/2005/8/layout/hList1"/>
    <dgm:cxn modelId="{971744B9-F923-654B-B546-0F25A7776A95}" type="presOf" srcId="{CB519EFC-8A38-4844-A95C-D865485C4B31}" destId="{BF50F174-B800-EE49-8529-20C29163D0D3}" srcOrd="0" destOrd="0" presId="urn:microsoft.com/office/officeart/2005/8/layout/hList1"/>
    <dgm:cxn modelId="{A0FC1FBB-EC3B-4E81-AD4F-45DDF8ECF386}" srcId="{CC303419-4FEB-C044-9160-6B0040614F53}" destId="{96B81F0F-AC11-48EF-B132-B4218563ABB6}" srcOrd="0" destOrd="0" parTransId="{37CF8C3F-300D-4414-9FEB-78037C950D58}" sibTransId="{6CCBAABE-0457-4A2B-9508-16BA24E72C0A}"/>
    <dgm:cxn modelId="{722608BC-5417-1E48-8403-AA604A9240D3}" type="presOf" srcId="{F965F847-D132-B545-8067-C0006E420323}" destId="{BEE20AB6-E6E2-B24B-AAA9-68953ABAB460}" srcOrd="0" destOrd="2" presId="urn:microsoft.com/office/officeart/2005/8/layout/hList1"/>
    <dgm:cxn modelId="{E5217EBF-D8B8-6243-9935-68289733093A}" type="presOf" srcId="{CC303419-4FEB-C044-9160-6B0040614F53}" destId="{9FC2F7FB-F2F5-8442-806F-9B55F6A4BECD}" srcOrd="0" destOrd="0" presId="urn:microsoft.com/office/officeart/2005/8/layout/hList1"/>
    <dgm:cxn modelId="{9F259DBF-783C-4750-AC5C-C67DBCAA75C5}" type="presOf" srcId="{96B81F0F-AC11-48EF-B132-B4218563ABB6}" destId="{BEE20AB6-E6E2-B24B-AAA9-68953ABAB460}" srcOrd="0" destOrd="0" presId="urn:microsoft.com/office/officeart/2005/8/layout/hList1"/>
    <dgm:cxn modelId="{196EECBF-D4D5-204E-8BC2-ACE001F0D5DC}" srcId="{CC303419-4FEB-C044-9160-6B0040614F53}" destId="{F965F847-D132-B545-8067-C0006E420323}" srcOrd="2" destOrd="0" parTransId="{1D102124-79A5-144B-8DBF-68AC696DE8DC}" sibTransId="{43D1993B-CB26-6D47-A91D-BA4489FE4201}"/>
    <dgm:cxn modelId="{3C46E1C5-89C8-433C-8CCD-B507C35B127F}" type="presOf" srcId="{D572C5B9-B2D2-47EA-BA63-4DF81E91787B}" destId="{BEE20AB6-E6E2-B24B-AAA9-68953ABAB460}" srcOrd="0" destOrd="1" presId="urn:microsoft.com/office/officeart/2005/8/layout/hList1"/>
    <dgm:cxn modelId="{F4E2B3CB-6867-4BD6-AA11-3183641FC7E9}" srcId="{0225F0D9-11E7-374F-A0F5-12A6C10CD9D5}" destId="{D6FA9555-F29D-4BC0-AF15-68D96A0C8FC1}" srcOrd="0" destOrd="0" parTransId="{04242D0A-A6F4-4576-A38A-E34AD3174B40}" sibTransId="{DB2695CC-B867-4FE4-8FD9-0A5DD17B4FF2}"/>
    <dgm:cxn modelId="{C1DB77CE-2478-1247-A139-02F341A8E053}" type="presOf" srcId="{78DA116A-62F3-0F4A-AB0B-97326BF71E0B}" destId="{6BA0AB95-A548-3941-B5EE-4D7706BA8A6F}" srcOrd="0" destOrd="3" presId="urn:microsoft.com/office/officeart/2005/8/layout/hList1"/>
    <dgm:cxn modelId="{1C539DE1-69F5-9344-80B6-27A787050FA5}" srcId="{CC303419-4FEB-C044-9160-6B0040614F53}" destId="{61E5F8B2-EB28-0841-9ABB-3B37BC137C86}" srcOrd="5" destOrd="0" parTransId="{3902656B-6E47-6746-A466-23780C670FD9}" sibTransId="{5BD77124-B714-DB4F-AAE3-9A0B1A146DCD}"/>
    <dgm:cxn modelId="{F6E5B4ED-AFE9-6F42-A310-AC38AE62C11D}" srcId="{0225F0D9-11E7-374F-A0F5-12A6C10CD9D5}" destId="{33F5C4D3-1AB9-5F4F-AA66-42FDFBC06B28}" srcOrd="1" destOrd="0" parTransId="{3A25040E-7767-F54E-90F2-EEF6C145D6D1}" sibTransId="{CD44960A-9CF9-9E49-85FB-2A5446C2F86F}"/>
    <dgm:cxn modelId="{0C1660FE-7AB1-504E-AC4E-0F0C7480A60B}" type="presOf" srcId="{42B3F2CE-8501-7544-9A90-7986DF611874}" destId="{6BA0AB95-A548-3941-B5EE-4D7706BA8A6F}" srcOrd="0" destOrd="2" presId="urn:microsoft.com/office/officeart/2005/8/layout/hList1"/>
    <dgm:cxn modelId="{0F169EBB-09DE-A74D-B9A1-2847EA6427DA}" type="presParOf" srcId="{BF50F174-B800-EE49-8529-20C29163D0D3}" destId="{7F3C1C53-4DD1-D948-BE1B-BE653B2AEE9A}" srcOrd="0" destOrd="0" presId="urn:microsoft.com/office/officeart/2005/8/layout/hList1"/>
    <dgm:cxn modelId="{4CCECF87-86E9-6D4A-8560-ACFDB20CFDC8}" type="presParOf" srcId="{7F3C1C53-4DD1-D948-BE1B-BE653B2AEE9A}" destId="{9FC2F7FB-F2F5-8442-806F-9B55F6A4BECD}" srcOrd="0" destOrd="0" presId="urn:microsoft.com/office/officeart/2005/8/layout/hList1"/>
    <dgm:cxn modelId="{645BA04A-4B91-6E4A-848F-1D9D3501FFDC}" type="presParOf" srcId="{7F3C1C53-4DD1-D948-BE1B-BE653B2AEE9A}" destId="{BEE20AB6-E6E2-B24B-AAA9-68953ABAB460}" srcOrd="1" destOrd="0" presId="urn:microsoft.com/office/officeart/2005/8/layout/hList1"/>
    <dgm:cxn modelId="{16A1976E-ACE6-AE46-A398-A89730DFB67B}" type="presParOf" srcId="{BF50F174-B800-EE49-8529-20C29163D0D3}" destId="{6909264C-06AB-1B44-8F4F-B0DF550A6367}" srcOrd="1" destOrd="0" presId="urn:microsoft.com/office/officeart/2005/8/layout/hList1"/>
    <dgm:cxn modelId="{CFF05682-F5FF-1347-ADE0-04AE3C7953CB}" type="presParOf" srcId="{BF50F174-B800-EE49-8529-20C29163D0D3}" destId="{7634C4FC-6C93-E741-8C39-E3965C249949}" srcOrd="2" destOrd="0" presId="urn:microsoft.com/office/officeart/2005/8/layout/hList1"/>
    <dgm:cxn modelId="{D11201F0-C9F8-B54C-ABBE-69611292FC7D}" type="presParOf" srcId="{7634C4FC-6C93-E741-8C39-E3965C249949}" destId="{3E6D2CFB-908E-DB41-A63D-016E68DD4F95}" srcOrd="0" destOrd="0" presId="urn:microsoft.com/office/officeart/2005/8/layout/hList1"/>
    <dgm:cxn modelId="{62334684-4230-434A-8FD7-94F66FF27E17}" type="presParOf" srcId="{7634C4FC-6C93-E741-8C39-E3965C249949}" destId="{6BA0AB95-A548-3941-B5EE-4D7706BA8A6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CB519EFC-8A38-4844-A95C-D865485C4B31}"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US"/>
        </a:p>
      </dgm:t>
    </dgm:pt>
    <dgm:pt modelId="{CC303419-4FEB-C044-9160-6B0040614F53}">
      <dgm:prSet phldrT="[Text]"/>
      <dgm:spPr>
        <a:solidFill>
          <a:srgbClr val="623393"/>
        </a:solidFill>
      </dgm:spPr>
      <dgm:t>
        <a:bodyPr/>
        <a:lstStyle/>
        <a:p>
          <a:r>
            <a:rPr lang="en-US" dirty="0"/>
            <a:t>Product Information</a:t>
          </a:r>
        </a:p>
      </dgm:t>
    </dgm:pt>
    <dgm:pt modelId="{7B6E21D6-8E9C-7946-8EF9-B5617FBF7B41}" type="parTrans" cxnId="{800C175F-4E37-2A41-9C5C-96207B460DD9}">
      <dgm:prSet/>
      <dgm:spPr/>
      <dgm:t>
        <a:bodyPr/>
        <a:lstStyle/>
        <a:p>
          <a:endParaRPr lang="en-US"/>
        </a:p>
      </dgm:t>
    </dgm:pt>
    <dgm:pt modelId="{843818DB-1F3D-214D-AFFA-8D810070A138}" type="sibTrans" cxnId="{800C175F-4E37-2A41-9C5C-96207B460DD9}">
      <dgm:prSet/>
      <dgm:spPr/>
      <dgm:t>
        <a:bodyPr/>
        <a:lstStyle/>
        <a:p>
          <a:endParaRPr lang="en-US"/>
        </a:p>
      </dgm:t>
    </dgm:pt>
    <dgm:pt modelId="{F965F847-D132-B545-8067-C0006E420323}">
      <dgm:prSet phldrT="[Text]"/>
      <dgm:spPr>
        <a:solidFill>
          <a:schemeClr val="bg1">
            <a:alpha val="90000"/>
          </a:schemeClr>
        </a:solidFill>
      </dgm:spPr>
      <dgm:t>
        <a:bodyPr/>
        <a:lstStyle/>
        <a:p>
          <a:pPr>
            <a:buFont typeface="Wingdings" pitchFamily="2" charset="2"/>
            <a:buChar char="§"/>
          </a:pPr>
          <a:r>
            <a:rPr lang="en-US" dirty="0">
              <a:solidFill>
                <a:srgbClr val="66666B"/>
              </a:solidFill>
            </a:rPr>
            <a:t>Product videos</a:t>
          </a:r>
        </a:p>
      </dgm:t>
    </dgm:pt>
    <dgm:pt modelId="{1D102124-79A5-144B-8DBF-68AC696DE8DC}" type="parTrans" cxnId="{196EECBF-D4D5-204E-8BC2-ACE001F0D5DC}">
      <dgm:prSet/>
      <dgm:spPr/>
      <dgm:t>
        <a:bodyPr/>
        <a:lstStyle/>
        <a:p>
          <a:endParaRPr lang="en-US"/>
        </a:p>
      </dgm:t>
    </dgm:pt>
    <dgm:pt modelId="{43D1993B-CB26-6D47-A91D-BA4489FE4201}" type="sibTrans" cxnId="{196EECBF-D4D5-204E-8BC2-ACE001F0D5DC}">
      <dgm:prSet/>
      <dgm:spPr/>
      <dgm:t>
        <a:bodyPr/>
        <a:lstStyle/>
        <a:p>
          <a:endParaRPr lang="en-US"/>
        </a:p>
      </dgm:t>
    </dgm:pt>
    <dgm:pt modelId="{D56DCE10-A788-F145-AA09-BFC9B63D0442}">
      <dgm:prSet phldrT="[Text]"/>
      <dgm:spPr>
        <a:solidFill>
          <a:srgbClr val="623393"/>
        </a:solidFill>
      </dgm:spPr>
      <dgm:t>
        <a:bodyPr/>
        <a:lstStyle/>
        <a:p>
          <a:r>
            <a:rPr lang="en-US" dirty="0"/>
            <a:t>Technical Support</a:t>
          </a:r>
        </a:p>
      </dgm:t>
    </dgm:pt>
    <dgm:pt modelId="{9998233B-B450-0340-B2D5-4E51DD5C1C5F}" type="parTrans" cxnId="{CE8360D0-28DA-D440-B5A8-07E08071FDE3}">
      <dgm:prSet/>
      <dgm:spPr/>
      <dgm:t>
        <a:bodyPr/>
        <a:lstStyle/>
        <a:p>
          <a:endParaRPr lang="en-US"/>
        </a:p>
      </dgm:t>
    </dgm:pt>
    <dgm:pt modelId="{98121E2A-761F-4743-8ABB-47C981782276}" type="sibTrans" cxnId="{CE8360D0-28DA-D440-B5A8-07E08071FDE3}">
      <dgm:prSet/>
      <dgm:spPr/>
      <dgm:t>
        <a:bodyPr/>
        <a:lstStyle/>
        <a:p>
          <a:endParaRPr lang="en-US"/>
        </a:p>
      </dgm:t>
    </dgm:pt>
    <dgm:pt modelId="{65FB8D46-0D98-6848-A6ED-31866374997B}">
      <dgm:prSet phldrT="[Text]"/>
      <dgm:spPr>
        <a:solidFill>
          <a:schemeClr val="bg1">
            <a:alpha val="90000"/>
          </a:schemeClr>
        </a:solidFill>
      </dgm:spPr>
      <dgm:t>
        <a:bodyPr/>
        <a:lstStyle/>
        <a:p>
          <a:pPr>
            <a:buFont typeface="Wingdings" pitchFamily="2" charset="2"/>
            <a:buChar char="§"/>
          </a:pPr>
          <a:r>
            <a:rPr lang="en-US" dirty="0">
              <a:solidFill>
                <a:srgbClr val="66666B"/>
              </a:solidFill>
            </a:rPr>
            <a:t>Training presentation</a:t>
          </a:r>
        </a:p>
      </dgm:t>
    </dgm:pt>
    <dgm:pt modelId="{853A27BD-A691-2E4A-8E55-48AC084AE60B}" type="parTrans" cxnId="{52E65ADE-DF42-C74F-9932-7094F55157E3}">
      <dgm:prSet/>
      <dgm:spPr/>
      <dgm:t>
        <a:bodyPr/>
        <a:lstStyle/>
        <a:p>
          <a:endParaRPr lang="en-US"/>
        </a:p>
      </dgm:t>
    </dgm:pt>
    <dgm:pt modelId="{261EE6F7-0150-4B49-BD81-77DF59B87743}" type="sibTrans" cxnId="{52E65ADE-DF42-C74F-9932-7094F55157E3}">
      <dgm:prSet/>
      <dgm:spPr/>
      <dgm:t>
        <a:bodyPr/>
        <a:lstStyle/>
        <a:p>
          <a:endParaRPr lang="en-US"/>
        </a:p>
      </dgm:t>
    </dgm:pt>
    <dgm:pt modelId="{0225F0D9-11E7-374F-A0F5-12A6C10CD9D5}">
      <dgm:prSet phldrT="[Text]"/>
      <dgm:spPr>
        <a:solidFill>
          <a:srgbClr val="623393"/>
        </a:solidFill>
      </dgm:spPr>
      <dgm:t>
        <a:bodyPr/>
        <a:lstStyle/>
        <a:p>
          <a:r>
            <a:rPr lang="en-US" dirty="0"/>
            <a:t>Additional Resources</a:t>
          </a:r>
        </a:p>
      </dgm:t>
    </dgm:pt>
    <dgm:pt modelId="{E6EC3971-8288-D74C-BCF1-BEF1C35CF15A}" type="parTrans" cxnId="{444D087C-93CB-F844-8DEA-C967EA2424E1}">
      <dgm:prSet/>
      <dgm:spPr/>
      <dgm:t>
        <a:bodyPr/>
        <a:lstStyle/>
        <a:p>
          <a:endParaRPr lang="en-US"/>
        </a:p>
      </dgm:t>
    </dgm:pt>
    <dgm:pt modelId="{4D1BFF87-3DD3-CA4C-885B-1A8EE5B1333F}" type="sibTrans" cxnId="{444D087C-93CB-F844-8DEA-C967EA2424E1}">
      <dgm:prSet/>
      <dgm:spPr/>
      <dgm:t>
        <a:bodyPr/>
        <a:lstStyle/>
        <a:p>
          <a:endParaRPr lang="en-US"/>
        </a:p>
      </dgm:t>
    </dgm:pt>
    <dgm:pt modelId="{33F5C4D3-1AB9-5F4F-AA66-42FDFBC06B28}">
      <dgm:prSet phldrT="[Text]"/>
      <dgm:spPr>
        <a:solidFill>
          <a:schemeClr val="bg1">
            <a:alpha val="90000"/>
          </a:schemeClr>
        </a:solidFill>
      </dgm:spPr>
      <dgm:t>
        <a:bodyPr/>
        <a:lstStyle/>
        <a:p>
          <a:pPr>
            <a:buFont typeface="Wingdings" pitchFamily="2" charset="2"/>
            <a:buChar char="§"/>
          </a:pPr>
          <a:r>
            <a:rPr lang="en-US" dirty="0">
              <a:solidFill>
                <a:srgbClr val="66666B"/>
              </a:solidFill>
            </a:rPr>
            <a:t>Hangtag</a:t>
          </a:r>
        </a:p>
      </dgm:t>
    </dgm:pt>
    <dgm:pt modelId="{3A25040E-7767-F54E-90F2-EEF6C145D6D1}" type="parTrans" cxnId="{F6E5B4ED-AFE9-6F42-A310-AC38AE62C11D}">
      <dgm:prSet/>
      <dgm:spPr/>
      <dgm:t>
        <a:bodyPr/>
        <a:lstStyle/>
        <a:p>
          <a:endParaRPr lang="en-US"/>
        </a:p>
      </dgm:t>
    </dgm:pt>
    <dgm:pt modelId="{CD44960A-9CF9-9E49-85FB-2A5446C2F86F}" type="sibTrans" cxnId="{F6E5B4ED-AFE9-6F42-A310-AC38AE62C11D}">
      <dgm:prSet/>
      <dgm:spPr/>
      <dgm:t>
        <a:bodyPr/>
        <a:lstStyle/>
        <a:p>
          <a:endParaRPr lang="en-US"/>
        </a:p>
      </dgm:t>
    </dgm:pt>
    <dgm:pt modelId="{EBC3AD45-AD74-1745-8188-33A7C3C23728}">
      <dgm:prSet phldrT="[Text]"/>
      <dgm:spPr>
        <a:solidFill>
          <a:schemeClr val="bg1">
            <a:alpha val="90000"/>
          </a:schemeClr>
        </a:solidFill>
      </dgm:spPr>
      <dgm:t>
        <a:bodyPr/>
        <a:lstStyle/>
        <a:p>
          <a:pPr>
            <a:buFont typeface="Wingdings" pitchFamily="2" charset="2"/>
            <a:buChar char="§"/>
          </a:pPr>
          <a:r>
            <a:rPr lang="en-US" dirty="0">
              <a:solidFill>
                <a:srgbClr val="66666B"/>
              </a:solidFill>
            </a:rPr>
            <a:t>FAQs</a:t>
          </a:r>
        </a:p>
      </dgm:t>
    </dgm:pt>
    <dgm:pt modelId="{C3E3687B-E852-7342-9197-2813563C549F}" type="parTrans" cxnId="{A8601656-5796-7F46-9B9F-718DF1AE9238}">
      <dgm:prSet/>
      <dgm:spPr/>
      <dgm:t>
        <a:bodyPr/>
        <a:lstStyle/>
        <a:p>
          <a:endParaRPr lang="en-US"/>
        </a:p>
      </dgm:t>
    </dgm:pt>
    <dgm:pt modelId="{E3E8AB10-FC94-DB4C-B417-2385333BEA81}" type="sibTrans" cxnId="{A8601656-5796-7F46-9B9F-718DF1AE9238}">
      <dgm:prSet/>
      <dgm:spPr/>
      <dgm:t>
        <a:bodyPr/>
        <a:lstStyle/>
        <a:p>
          <a:endParaRPr lang="en-US"/>
        </a:p>
      </dgm:t>
    </dgm:pt>
    <dgm:pt modelId="{277A3C4C-8375-5B43-A590-972D00186EB6}">
      <dgm:prSet phldrT="[Text]"/>
      <dgm:spPr>
        <a:solidFill>
          <a:schemeClr val="bg1">
            <a:alpha val="90000"/>
          </a:schemeClr>
        </a:solidFill>
      </dgm:spPr>
      <dgm:t>
        <a:bodyPr/>
        <a:lstStyle/>
        <a:p>
          <a:pPr>
            <a:buFont typeface="Wingdings" pitchFamily="2" charset="2"/>
            <a:buChar char="§"/>
          </a:pPr>
          <a:r>
            <a:rPr lang="en-US" dirty="0">
              <a:solidFill>
                <a:srgbClr val="66666B"/>
              </a:solidFill>
            </a:rPr>
            <a:t>One-on-one support</a:t>
          </a:r>
        </a:p>
      </dgm:t>
    </dgm:pt>
    <dgm:pt modelId="{82D69F5A-247B-9E42-ADC8-CD6DD4223EF5}" type="parTrans" cxnId="{DC231462-D9C7-9F42-A5A5-718E3ECDAEA1}">
      <dgm:prSet/>
      <dgm:spPr/>
      <dgm:t>
        <a:bodyPr/>
        <a:lstStyle/>
        <a:p>
          <a:endParaRPr lang="en-US"/>
        </a:p>
      </dgm:t>
    </dgm:pt>
    <dgm:pt modelId="{AD220E2D-064B-2740-8713-00392A7EBD99}" type="sibTrans" cxnId="{DC231462-D9C7-9F42-A5A5-718E3ECDAEA1}">
      <dgm:prSet/>
      <dgm:spPr/>
      <dgm:t>
        <a:bodyPr/>
        <a:lstStyle/>
        <a:p>
          <a:endParaRPr lang="en-US"/>
        </a:p>
      </dgm:t>
    </dgm:pt>
    <dgm:pt modelId="{9D6CC190-3115-1C4B-B199-0E7FF5123BE9}">
      <dgm:prSet phldrT="[Text]"/>
      <dgm:spPr>
        <a:solidFill>
          <a:schemeClr val="bg1">
            <a:alpha val="90000"/>
          </a:schemeClr>
        </a:solidFill>
      </dgm:spPr>
      <dgm:t>
        <a:bodyPr/>
        <a:lstStyle/>
        <a:p>
          <a:pPr>
            <a:buFont typeface="Wingdings" pitchFamily="2" charset="2"/>
            <a:buChar char="§"/>
          </a:pPr>
          <a:r>
            <a:rPr lang="en-US" dirty="0">
              <a:solidFill>
                <a:srgbClr val="66666B"/>
              </a:solidFill>
            </a:rPr>
            <a:t>Sell Sheet</a:t>
          </a:r>
        </a:p>
      </dgm:t>
    </dgm:pt>
    <dgm:pt modelId="{CC64E236-5111-4B48-99FE-67B85A8BB5A6}" type="parTrans" cxnId="{6BADC8E1-49DF-D040-A7CE-91F172DC04A5}">
      <dgm:prSet/>
      <dgm:spPr/>
      <dgm:t>
        <a:bodyPr/>
        <a:lstStyle/>
        <a:p>
          <a:endParaRPr lang="en-US"/>
        </a:p>
      </dgm:t>
    </dgm:pt>
    <dgm:pt modelId="{C0D2F48E-0902-DF4A-B38C-FF6E18C144DE}" type="sibTrans" cxnId="{6BADC8E1-49DF-D040-A7CE-91F172DC04A5}">
      <dgm:prSet/>
      <dgm:spPr/>
      <dgm:t>
        <a:bodyPr/>
        <a:lstStyle/>
        <a:p>
          <a:endParaRPr lang="en-US"/>
        </a:p>
      </dgm:t>
    </dgm:pt>
    <dgm:pt modelId="{55A935E2-4A4F-2948-80CE-1BB57D8F07F6}">
      <dgm:prSet phldrT="[Text]"/>
      <dgm:spPr>
        <a:solidFill>
          <a:schemeClr val="bg1">
            <a:alpha val="90000"/>
          </a:schemeClr>
        </a:solidFill>
      </dgm:spPr>
      <dgm:t>
        <a:bodyPr/>
        <a:lstStyle/>
        <a:p>
          <a:pPr>
            <a:buFont typeface="Wingdings" pitchFamily="2" charset="2"/>
            <a:buChar char="§"/>
          </a:pPr>
          <a:r>
            <a:rPr lang="en-US" dirty="0">
              <a:solidFill>
                <a:srgbClr val="66666B"/>
              </a:solidFill>
            </a:rPr>
            <a:t>Installation Guide</a:t>
          </a:r>
        </a:p>
      </dgm:t>
    </dgm:pt>
    <dgm:pt modelId="{54EA4F84-389D-BA42-B9BF-F970A3583CFA}" type="parTrans" cxnId="{62401E75-3E10-8A47-BAEC-FBA65C8C20FD}">
      <dgm:prSet/>
      <dgm:spPr/>
      <dgm:t>
        <a:bodyPr/>
        <a:lstStyle/>
        <a:p>
          <a:endParaRPr lang="en-US"/>
        </a:p>
      </dgm:t>
    </dgm:pt>
    <dgm:pt modelId="{878AD9BF-5DF9-F646-AADD-868EEC60BB04}" type="sibTrans" cxnId="{62401E75-3E10-8A47-BAEC-FBA65C8C20FD}">
      <dgm:prSet/>
      <dgm:spPr/>
      <dgm:t>
        <a:bodyPr/>
        <a:lstStyle/>
        <a:p>
          <a:endParaRPr lang="en-US"/>
        </a:p>
      </dgm:t>
    </dgm:pt>
    <dgm:pt modelId="{6DFA1543-8BDC-FA48-8169-F1C6618C4A03}">
      <dgm:prSet phldrT="[Text]"/>
      <dgm:spPr>
        <a:solidFill>
          <a:schemeClr val="bg1">
            <a:alpha val="90000"/>
          </a:schemeClr>
        </a:solidFill>
      </dgm:spPr>
      <dgm:t>
        <a:bodyPr/>
        <a:lstStyle/>
        <a:p>
          <a:pPr>
            <a:buFont typeface="Wingdings" pitchFamily="2" charset="2"/>
            <a:buChar char="§"/>
          </a:pPr>
          <a:r>
            <a:rPr lang="en-US" dirty="0">
              <a:solidFill>
                <a:srgbClr val="66666B"/>
              </a:solidFill>
            </a:rPr>
            <a:t>Safety Data Sheet</a:t>
          </a:r>
        </a:p>
      </dgm:t>
    </dgm:pt>
    <dgm:pt modelId="{C5CE6975-B700-1441-9A1D-142964826C56}" type="parTrans" cxnId="{76B6BBD3-0C76-BB42-AC91-EF3BD8A29678}">
      <dgm:prSet/>
      <dgm:spPr/>
      <dgm:t>
        <a:bodyPr/>
        <a:lstStyle/>
        <a:p>
          <a:endParaRPr lang="en-US"/>
        </a:p>
      </dgm:t>
    </dgm:pt>
    <dgm:pt modelId="{47333293-0DFC-4A43-AFC9-489941AF57B8}" type="sibTrans" cxnId="{76B6BBD3-0C76-BB42-AC91-EF3BD8A29678}">
      <dgm:prSet/>
      <dgm:spPr/>
      <dgm:t>
        <a:bodyPr/>
        <a:lstStyle/>
        <a:p>
          <a:endParaRPr lang="en-US"/>
        </a:p>
      </dgm:t>
    </dgm:pt>
    <dgm:pt modelId="{19949EB1-2B8D-E34A-B1F1-11F9ED7FD316}">
      <dgm:prSet phldrT="[Text]"/>
      <dgm:spPr>
        <a:solidFill>
          <a:schemeClr val="bg1">
            <a:alpha val="90000"/>
          </a:schemeClr>
        </a:solidFill>
      </dgm:spPr>
      <dgm:t>
        <a:bodyPr/>
        <a:lstStyle/>
        <a:p>
          <a:pPr>
            <a:buFont typeface="Wingdings" pitchFamily="2" charset="2"/>
            <a:buChar char="§"/>
          </a:pPr>
          <a:r>
            <a:rPr lang="en-US" dirty="0">
              <a:solidFill>
                <a:srgbClr val="66666B"/>
              </a:solidFill>
            </a:rPr>
            <a:t>Corrosion White Paper</a:t>
          </a:r>
        </a:p>
      </dgm:t>
    </dgm:pt>
    <dgm:pt modelId="{0A19EB5D-F176-9247-BA32-6057C4253B0B}" type="parTrans" cxnId="{402D1560-C5F1-5E4E-8A40-A8BD3E4A0F62}">
      <dgm:prSet/>
      <dgm:spPr/>
      <dgm:t>
        <a:bodyPr/>
        <a:lstStyle/>
        <a:p>
          <a:endParaRPr lang="en-US"/>
        </a:p>
      </dgm:t>
    </dgm:pt>
    <dgm:pt modelId="{D090C00B-D913-4542-9C87-BAC62D01DD4B}" type="sibTrans" cxnId="{402D1560-C5F1-5E4E-8A40-A8BD3E4A0F62}">
      <dgm:prSet/>
      <dgm:spPr/>
      <dgm:t>
        <a:bodyPr/>
        <a:lstStyle/>
        <a:p>
          <a:endParaRPr lang="en-US"/>
        </a:p>
      </dgm:t>
    </dgm:pt>
    <dgm:pt modelId="{5542C86C-B349-A447-A91D-F345B817A5D3}">
      <dgm:prSet phldrT="[Text]"/>
      <dgm:spPr>
        <a:solidFill>
          <a:schemeClr val="bg1">
            <a:alpha val="90000"/>
          </a:schemeClr>
        </a:solidFill>
      </dgm:spPr>
      <dgm:t>
        <a:bodyPr/>
        <a:lstStyle/>
        <a:p>
          <a:pPr>
            <a:buFont typeface="Wingdings" pitchFamily="2" charset="2"/>
            <a:buChar char="§"/>
          </a:pPr>
          <a:r>
            <a:rPr lang="en-US" dirty="0">
              <a:solidFill>
                <a:srgbClr val="66666B"/>
              </a:solidFill>
            </a:rPr>
            <a:t>freezemaster.com</a:t>
          </a:r>
        </a:p>
      </dgm:t>
    </dgm:pt>
    <dgm:pt modelId="{33F3795E-DA30-7043-9A53-8697641EFB68}" type="parTrans" cxnId="{183D465B-059E-7A4D-89E3-593C0CAA76B7}">
      <dgm:prSet/>
      <dgm:spPr/>
      <dgm:t>
        <a:bodyPr/>
        <a:lstStyle/>
        <a:p>
          <a:endParaRPr lang="en-US"/>
        </a:p>
      </dgm:t>
    </dgm:pt>
    <dgm:pt modelId="{6F325753-BAA1-754E-9056-CCEF65BE0014}" type="sibTrans" cxnId="{183D465B-059E-7A4D-89E3-593C0CAA76B7}">
      <dgm:prSet/>
      <dgm:spPr/>
      <dgm:t>
        <a:bodyPr/>
        <a:lstStyle/>
        <a:p>
          <a:endParaRPr lang="en-US"/>
        </a:p>
      </dgm:t>
    </dgm:pt>
    <dgm:pt modelId="{6DDB0B7B-1B10-1944-BD37-8C8765E579E4}">
      <dgm:prSet phldrT="[Text]"/>
      <dgm:spPr>
        <a:solidFill>
          <a:schemeClr val="bg1">
            <a:alpha val="90000"/>
          </a:schemeClr>
        </a:solidFill>
      </dgm:spPr>
      <dgm:t>
        <a:bodyPr/>
        <a:lstStyle/>
        <a:p>
          <a:pPr>
            <a:buFont typeface="Wingdings" pitchFamily="2" charset="2"/>
            <a:buChar char="§"/>
          </a:pPr>
          <a:r>
            <a:rPr lang="en-US" dirty="0">
              <a:solidFill>
                <a:srgbClr val="66666B"/>
              </a:solidFill>
            </a:rPr>
            <a:t>AHJ flyer</a:t>
          </a:r>
        </a:p>
      </dgm:t>
    </dgm:pt>
    <dgm:pt modelId="{91A6524C-F7BF-554D-9A30-F8C81153AC77}" type="parTrans" cxnId="{15725FD3-AE14-F041-8858-C11BC1AADA62}">
      <dgm:prSet/>
      <dgm:spPr/>
      <dgm:t>
        <a:bodyPr/>
        <a:lstStyle/>
        <a:p>
          <a:endParaRPr lang="en-US"/>
        </a:p>
      </dgm:t>
    </dgm:pt>
    <dgm:pt modelId="{B154ED50-DA22-B44C-8516-86125C6EC98B}" type="sibTrans" cxnId="{15725FD3-AE14-F041-8858-C11BC1AADA62}">
      <dgm:prSet/>
      <dgm:spPr/>
      <dgm:t>
        <a:bodyPr/>
        <a:lstStyle/>
        <a:p>
          <a:endParaRPr lang="en-US"/>
        </a:p>
      </dgm:t>
    </dgm:pt>
    <dgm:pt modelId="{004DAAFF-86B9-4546-BB5A-313C58C9DB37}">
      <dgm:prSet phldrT="[Text]"/>
      <dgm:spPr>
        <a:solidFill>
          <a:schemeClr val="bg1">
            <a:alpha val="90000"/>
          </a:schemeClr>
        </a:solidFill>
      </dgm:spPr>
      <dgm:t>
        <a:bodyPr/>
        <a:lstStyle/>
        <a:p>
          <a:pPr>
            <a:buFont typeface="Wingdings" pitchFamily="2" charset="2"/>
            <a:buChar char="§"/>
          </a:pPr>
          <a:r>
            <a:rPr lang="en-US" dirty="0">
              <a:solidFill>
                <a:srgbClr val="66666B"/>
              </a:solidFill>
            </a:rPr>
            <a:t>Technical Data Sheet</a:t>
          </a:r>
        </a:p>
      </dgm:t>
    </dgm:pt>
    <dgm:pt modelId="{47A4442F-FEF4-364E-B07B-769769003A7A}" type="parTrans" cxnId="{4CB6904A-A9CA-3B42-AD16-88373139CE21}">
      <dgm:prSet/>
      <dgm:spPr/>
      <dgm:t>
        <a:bodyPr/>
        <a:lstStyle/>
        <a:p>
          <a:endParaRPr lang="en-US"/>
        </a:p>
      </dgm:t>
    </dgm:pt>
    <dgm:pt modelId="{89A92187-AF7E-6443-9986-861CD50493D2}" type="sibTrans" cxnId="{4CB6904A-A9CA-3B42-AD16-88373139CE21}">
      <dgm:prSet/>
      <dgm:spPr/>
      <dgm:t>
        <a:bodyPr/>
        <a:lstStyle/>
        <a:p>
          <a:endParaRPr lang="en-US"/>
        </a:p>
      </dgm:t>
    </dgm:pt>
    <dgm:pt modelId="{83C3708A-F70F-204D-9E76-FA15EED84380}">
      <dgm:prSet phldrT="[Text]"/>
      <dgm:spPr>
        <a:solidFill>
          <a:schemeClr val="bg1">
            <a:alpha val="90000"/>
          </a:schemeClr>
        </a:solidFill>
      </dgm:spPr>
      <dgm:t>
        <a:bodyPr/>
        <a:lstStyle/>
        <a:p>
          <a:pPr>
            <a:buFont typeface="Wingdings" pitchFamily="2" charset="2"/>
            <a:buChar char="§"/>
          </a:pPr>
          <a:r>
            <a:rPr lang="en-US" dirty="0">
              <a:solidFill>
                <a:srgbClr val="66666B"/>
              </a:solidFill>
            </a:rPr>
            <a:t>NFPA Standards Chart</a:t>
          </a:r>
        </a:p>
      </dgm:t>
    </dgm:pt>
    <dgm:pt modelId="{A06042B2-8B6C-714D-95E0-777649FDA514}" type="parTrans" cxnId="{B05B3471-ABBF-C648-97FC-99016B4834B9}">
      <dgm:prSet/>
      <dgm:spPr/>
      <dgm:t>
        <a:bodyPr/>
        <a:lstStyle/>
        <a:p>
          <a:endParaRPr lang="en-US"/>
        </a:p>
      </dgm:t>
    </dgm:pt>
    <dgm:pt modelId="{30AF102E-DD2D-1A4E-BC08-762119D5FB1C}" type="sibTrans" cxnId="{B05B3471-ABBF-C648-97FC-99016B4834B9}">
      <dgm:prSet/>
      <dgm:spPr/>
      <dgm:t>
        <a:bodyPr/>
        <a:lstStyle/>
        <a:p>
          <a:endParaRPr lang="en-US"/>
        </a:p>
      </dgm:t>
    </dgm:pt>
    <dgm:pt modelId="{70358CDA-0193-4763-B2DD-226A8FD14AC5}">
      <dgm:prSet phldrT="[Text]"/>
      <dgm:spPr>
        <a:solidFill>
          <a:schemeClr val="bg1">
            <a:alpha val="90000"/>
          </a:schemeClr>
        </a:solidFill>
      </dgm:spPr>
      <dgm:t>
        <a:bodyPr/>
        <a:lstStyle/>
        <a:p>
          <a:pPr>
            <a:buFont typeface="Wingdings" pitchFamily="2" charset="2"/>
            <a:buChar char="§"/>
          </a:pPr>
          <a:r>
            <a:rPr lang="en-US" dirty="0">
              <a:solidFill>
                <a:srgbClr val="66666B"/>
              </a:solidFill>
            </a:rPr>
            <a:t>Promotional items</a:t>
          </a:r>
        </a:p>
      </dgm:t>
    </dgm:pt>
    <dgm:pt modelId="{C4476746-B587-4A1E-AE04-3ECE57798CFC}" type="parTrans" cxnId="{91290115-F430-4ED5-B5A4-E2A4BC210EBD}">
      <dgm:prSet/>
      <dgm:spPr/>
      <dgm:t>
        <a:bodyPr/>
        <a:lstStyle/>
        <a:p>
          <a:endParaRPr lang="en-US"/>
        </a:p>
      </dgm:t>
    </dgm:pt>
    <dgm:pt modelId="{8AB76E71-81B2-49F7-AFF1-EC83CB8B34FF}" type="sibTrans" cxnId="{91290115-F430-4ED5-B5A4-E2A4BC210EBD}">
      <dgm:prSet/>
      <dgm:spPr/>
      <dgm:t>
        <a:bodyPr/>
        <a:lstStyle/>
        <a:p>
          <a:endParaRPr lang="en-US"/>
        </a:p>
      </dgm:t>
    </dgm:pt>
    <dgm:pt modelId="{BF50F174-B800-EE49-8529-20C29163D0D3}" type="pres">
      <dgm:prSet presAssocID="{CB519EFC-8A38-4844-A95C-D865485C4B31}" presName="Name0" presStyleCnt="0">
        <dgm:presLayoutVars>
          <dgm:dir/>
          <dgm:animLvl val="lvl"/>
          <dgm:resizeHandles val="exact"/>
        </dgm:presLayoutVars>
      </dgm:prSet>
      <dgm:spPr/>
    </dgm:pt>
    <dgm:pt modelId="{7F3C1C53-4DD1-D948-BE1B-BE653B2AEE9A}" type="pres">
      <dgm:prSet presAssocID="{CC303419-4FEB-C044-9160-6B0040614F53}" presName="composite" presStyleCnt="0"/>
      <dgm:spPr/>
    </dgm:pt>
    <dgm:pt modelId="{9FC2F7FB-F2F5-8442-806F-9B55F6A4BECD}" type="pres">
      <dgm:prSet presAssocID="{CC303419-4FEB-C044-9160-6B0040614F53}" presName="parTx" presStyleLbl="alignNode1" presStyleIdx="0" presStyleCnt="3">
        <dgm:presLayoutVars>
          <dgm:chMax val="0"/>
          <dgm:chPref val="0"/>
          <dgm:bulletEnabled val="1"/>
        </dgm:presLayoutVars>
      </dgm:prSet>
      <dgm:spPr/>
    </dgm:pt>
    <dgm:pt modelId="{BEE20AB6-E6E2-B24B-AAA9-68953ABAB460}" type="pres">
      <dgm:prSet presAssocID="{CC303419-4FEB-C044-9160-6B0040614F53}" presName="desTx" presStyleLbl="alignAccFollowNode1" presStyleIdx="0" presStyleCnt="3">
        <dgm:presLayoutVars>
          <dgm:bulletEnabled val="1"/>
        </dgm:presLayoutVars>
      </dgm:prSet>
      <dgm:spPr/>
    </dgm:pt>
    <dgm:pt modelId="{6909264C-06AB-1B44-8F4F-B0DF550A6367}" type="pres">
      <dgm:prSet presAssocID="{843818DB-1F3D-214D-AFFA-8D810070A138}" presName="space" presStyleCnt="0"/>
      <dgm:spPr/>
    </dgm:pt>
    <dgm:pt modelId="{73749054-ADA8-EE43-BBEC-02F6A3DE9004}" type="pres">
      <dgm:prSet presAssocID="{D56DCE10-A788-F145-AA09-BFC9B63D0442}" presName="composite" presStyleCnt="0"/>
      <dgm:spPr/>
    </dgm:pt>
    <dgm:pt modelId="{CD8E3E8A-4150-5A4F-B2E7-842D7E9BA9E7}" type="pres">
      <dgm:prSet presAssocID="{D56DCE10-A788-F145-AA09-BFC9B63D0442}" presName="parTx" presStyleLbl="alignNode1" presStyleIdx="1" presStyleCnt="3">
        <dgm:presLayoutVars>
          <dgm:chMax val="0"/>
          <dgm:chPref val="0"/>
          <dgm:bulletEnabled val="1"/>
        </dgm:presLayoutVars>
      </dgm:prSet>
      <dgm:spPr/>
    </dgm:pt>
    <dgm:pt modelId="{279B14F8-A182-F742-9191-A5DD3D1A487E}" type="pres">
      <dgm:prSet presAssocID="{D56DCE10-A788-F145-AA09-BFC9B63D0442}" presName="desTx" presStyleLbl="alignAccFollowNode1" presStyleIdx="1" presStyleCnt="3">
        <dgm:presLayoutVars>
          <dgm:bulletEnabled val="1"/>
        </dgm:presLayoutVars>
      </dgm:prSet>
      <dgm:spPr/>
    </dgm:pt>
    <dgm:pt modelId="{BE9D6AD6-F2A0-5649-A409-ECA2F0E98F46}" type="pres">
      <dgm:prSet presAssocID="{98121E2A-761F-4743-8ABB-47C981782276}" presName="space" presStyleCnt="0"/>
      <dgm:spPr/>
    </dgm:pt>
    <dgm:pt modelId="{7634C4FC-6C93-E741-8C39-E3965C249949}" type="pres">
      <dgm:prSet presAssocID="{0225F0D9-11E7-374F-A0F5-12A6C10CD9D5}" presName="composite" presStyleCnt="0"/>
      <dgm:spPr/>
    </dgm:pt>
    <dgm:pt modelId="{3E6D2CFB-908E-DB41-A63D-016E68DD4F95}" type="pres">
      <dgm:prSet presAssocID="{0225F0D9-11E7-374F-A0F5-12A6C10CD9D5}" presName="parTx" presStyleLbl="alignNode1" presStyleIdx="2" presStyleCnt="3">
        <dgm:presLayoutVars>
          <dgm:chMax val="0"/>
          <dgm:chPref val="0"/>
          <dgm:bulletEnabled val="1"/>
        </dgm:presLayoutVars>
      </dgm:prSet>
      <dgm:spPr/>
    </dgm:pt>
    <dgm:pt modelId="{6BA0AB95-A548-3941-B5EE-4D7706BA8A6F}" type="pres">
      <dgm:prSet presAssocID="{0225F0D9-11E7-374F-A0F5-12A6C10CD9D5}" presName="desTx" presStyleLbl="alignAccFollowNode1" presStyleIdx="2" presStyleCnt="3">
        <dgm:presLayoutVars>
          <dgm:bulletEnabled val="1"/>
        </dgm:presLayoutVars>
      </dgm:prSet>
      <dgm:spPr/>
    </dgm:pt>
  </dgm:ptLst>
  <dgm:cxnLst>
    <dgm:cxn modelId="{F351D70C-B51B-F34B-8C3B-899F24EF277B}" type="presOf" srcId="{65FB8D46-0D98-6848-A6ED-31866374997B}" destId="{279B14F8-A182-F742-9191-A5DD3D1A487E}" srcOrd="0" destOrd="2" presId="urn:microsoft.com/office/officeart/2005/8/layout/hList1"/>
    <dgm:cxn modelId="{91290115-F430-4ED5-B5A4-E2A4BC210EBD}" srcId="{0225F0D9-11E7-374F-A0F5-12A6C10CD9D5}" destId="{70358CDA-0193-4763-B2DD-226A8FD14AC5}" srcOrd="5" destOrd="0" parTransId="{C4476746-B587-4A1E-AE04-3ECE57798CFC}" sibTransId="{8AB76E71-81B2-49F7-AFF1-EC83CB8B34FF}"/>
    <dgm:cxn modelId="{98529B15-1B9E-4EAD-86FA-14E0D6A2108A}" type="presOf" srcId="{70358CDA-0193-4763-B2DD-226A8FD14AC5}" destId="{6BA0AB95-A548-3941-B5EE-4D7706BA8A6F}" srcOrd="0" destOrd="5" presId="urn:microsoft.com/office/officeart/2005/8/layout/hList1"/>
    <dgm:cxn modelId="{76B71137-79EF-2747-9895-C46A0AB365FB}" type="presOf" srcId="{83C3708A-F70F-204D-9E76-FA15EED84380}" destId="{6BA0AB95-A548-3941-B5EE-4D7706BA8A6F}" srcOrd="0" destOrd="4" presId="urn:microsoft.com/office/officeart/2005/8/layout/hList1"/>
    <dgm:cxn modelId="{183D465B-059E-7A4D-89E3-593C0CAA76B7}" srcId="{CC303419-4FEB-C044-9160-6B0040614F53}" destId="{5542C86C-B349-A447-A91D-F345B817A5D3}" srcOrd="0" destOrd="0" parTransId="{33F3795E-DA30-7043-9A53-8697641EFB68}" sibTransId="{6F325753-BAA1-754E-9056-CCEF65BE0014}"/>
    <dgm:cxn modelId="{800C175F-4E37-2A41-9C5C-96207B460DD9}" srcId="{CB519EFC-8A38-4844-A95C-D865485C4B31}" destId="{CC303419-4FEB-C044-9160-6B0040614F53}" srcOrd="0" destOrd="0" parTransId="{7B6E21D6-8E9C-7946-8EF9-B5617FBF7B41}" sibTransId="{843818DB-1F3D-214D-AFFA-8D810070A138}"/>
    <dgm:cxn modelId="{402D1560-C5F1-5E4E-8A40-A8BD3E4A0F62}" srcId="{0225F0D9-11E7-374F-A0F5-12A6C10CD9D5}" destId="{19949EB1-2B8D-E34A-B1F1-11F9ED7FD316}" srcOrd="2" destOrd="0" parTransId="{0A19EB5D-F176-9247-BA32-6057C4253B0B}" sibTransId="{D090C00B-D913-4542-9C87-BAC62D01DD4B}"/>
    <dgm:cxn modelId="{DC231462-D9C7-9F42-A5A5-718E3ECDAEA1}" srcId="{D56DCE10-A788-F145-AA09-BFC9B63D0442}" destId="{277A3C4C-8375-5B43-A590-972D00186EB6}" srcOrd="4" destOrd="0" parTransId="{82D69F5A-247B-9E42-ADC8-CD6DD4223EF5}" sibTransId="{AD220E2D-064B-2740-8713-00392A7EBD99}"/>
    <dgm:cxn modelId="{37F34162-2115-1B43-8EDC-B78E93D190A4}" type="presOf" srcId="{5542C86C-B349-A447-A91D-F345B817A5D3}" destId="{BEE20AB6-E6E2-B24B-AAA9-68953ABAB460}" srcOrd="0" destOrd="0" presId="urn:microsoft.com/office/officeart/2005/8/layout/hList1"/>
    <dgm:cxn modelId="{4CB6904A-A9CA-3B42-AD16-88373139CE21}" srcId="{D56DCE10-A788-F145-AA09-BFC9B63D0442}" destId="{004DAAFF-86B9-4546-BB5A-313C58C9DB37}" srcOrd="1" destOrd="0" parTransId="{47A4442F-FEF4-364E-B07B-769769003A7A}" sibTransId="{89A92187-AF7E-6443-9986-861CD50493D2}"/>
    <dgm:cxn modelId="{B05B3471-ABBF-C648-97FC-99016B4834B9}" srcId="{0225F0D9-11E7-374F-A0F5-12A6C10CD9D5}" destId="{83C3708A-F70F-204D-9E76-FA15EED84380}" srcOrd="4" destOrd="0" parTransId="{A06042B2-8B6C-714D-95E0-777649FDA514}" sibTransId="{30AF102E-DD2D-1A4E-BC08-762119D5FB1C}"/>
    <dgm:cxn modelId="{62401E75-3E10-8A47-BAEC-FBA65C8C20FD}" srcId="{D56DCE10-A788-F145-AA09-BFC9B63D0442}" destId="{55A935E2-4A4F-2948-80CE-1BB57D8F07F6}" srcOrd="0" destOrd="0" parTransId="{54EA4F84-389D-BA42-B9BF-F970A3583CFA}" sibTransId="{878AD9BF-5DF9-F646-AADD-868EEC60BB04}"/>
    <dgm:cxn modelId="{A8601656-5796-7F46-9B9F-718DF1AE9238}" srcId="{D56DCE10-A788-F145-AA09-BFC9B63D0442}" destId="{EBC3AD45-AD74-1745-8188-33A7C3C23728}" srcOrd="3" destOrd="0" parTransId="{C3E3687B-E852-7342-9197-2813563C549F}" sibTransId="{E3E8AB10-FC94-DB4C-B417-2385333BEA81}"/>
    <dgm:cxn modelId="{9ADBAD58-F9C0-E041-A7EE-F79254055CE8}" type="presOf" srcId="{33F5C4D3-1AB9-5F4F-AA66-42FDFBC06B28}" destId="{6BA0AB95-A548-3941-B5EE-4D7706BA8A6F}" srcOrd="0" destOrd="0" presId="urn:microsoft.com/office/officeart/2005/8/layout/hList1"/>
    <dgm:cxn modelId="{444D087C-93CB-F844-8DEA-C967EA2424E1}" srcId="{CB519EFC-8A38-4844-A95C-D865485C4B31}" destId="{0225F0D9-11E7-374F-A0F5-12A6C10CD9D5}" srcOrd="2" destOrd="0" parTransId="{E6EC3971-8288-D74C-BCF1-BEF1C35CF15A}" sibTransId="{4D1BFF87-3DD3-CA4C-885B-1A8EE5B1333F}"/>
    <dgm:cxn modelId="{D14F418B-D63B-E14B-BC19-66FED886985F}" type="presOf" srcId="{55A935E2-4A4F-2948-80CE-1BB57D8F07F6}" destId="{279B14F8-A182-F742-9191-A5DD3D1A487E}" srcOrd="0" destOrd="0" presId="urn:microsoft.com/office/officeart/2005/8/layout/hList1"/>
    <dgm:cxn modelId="{0B2C8A91-0D5D-6242-9223-40709083231B}" type="presOf" srcId="{EBC3AD45-AD74-1745-8188-33A7C3C23728}" destId="{279B14F8-A182-F742-9191-A5DD3D1A487E}" srcOrd="0" destOrd="3" presId="urn:microsoft.com/office/officeart/2005/8/layout/hList1"/>
    <dgm:cxn modelId="{4640A692-7EDF-AE48-9610-998217DAC2FA}" type="presOf" srcId="{6DDB0B7B-1B10-1944-BD37-8C8765E579E4}" destId="{6BA0AB95-A548-3941-B5EE-4D7706BA8A6F}" srcOrd="0" destOrd="3" presId="urn:microsoft.com/office/officeart/2005/8/layout/hList1"/>
    <dgm:cxn modelId="{802605A7-BBA7-EF42-A4EB-7155FF339CE7}" type="presOf" srcId="{D56DCE10-A788-F145-AA09-BFC9B63D0442}" destId="{CD8E3E8A-4150-5A4F-B2E7-842D7E9BA9E7}" srcOrd="0" destOrd="0" presId="urn:microsoft.com/office/officeart/2005/8/layout/hList1"/>
    <dgm:cxn modelId="{F0CDEFB5-3887-F242-ADF0-6635420F34BC}" type="presOf" srcId="{004DAAFF-86B9-4546-BB5A-313C58C9DB37}" destId="{279B14F8-A182-F742-9191-A5DD3D1A487E}" srcOrd="0" destOrd="1" presId="urn:microsoft.com/office/officeart/2005/8/layout/hList1"/>
    <dgm:cxn modelId="{544784B7-16F5-604C-B6FC-490855F6CA91}" type="presOf" srcId="{0225F0D9-11E7-374F-A0F5-12A6C10CD9D5}" destId="{3E6D2CFB-908E-DB41-A63D-016E68DD4F95}" srcOrd="0" destOrd="0" presId="urn:microsoft.com/office/officeart/2005/8/layout/hList1"/>
    <dgm:cxn modelId="{971744B9-F923-654B-B546-0F25A7776A95}" type="presOf" srcId="{CB519EFC-8A38-4844-A95C-D865485C4B31}" destId="{BF50F174-B800-EE49-8529-20C29163D0D3}" srcOrd="0" destOrd="0" presId="urn:microsoft.com/office/officeart/2005/8/layout/hList1"/>
    <dgm:cxn modelId="{722608BC-5417-1E48-8403-AA604A9240D3}" type="presOf" srcId="{F965F847-D132-B545-8067-C0006E420323}" destId="{BEE20AB6-E6E2-B24B-AAA9-68953ABAB460}" srcOrd="0" destOrd="2" presId="urn:microsoft.com/office/officeart/2005/8/layout/hList1"/>
    <dgm:cxn modelId="{E5217EBF-D8B8-6243-9935-68289733093A}" type="presOf" srcId="{CC303419-4FEB-C044-9160-6B0040614F53}" destId="{9FC2F7FB-F2F5-8442-806F-9B55F6A4BECD}" srcOrd="0" destOrd="0" presId="urn:microsoft.com/office/officeart/2005/8/layout/hList1"/>
    <dgm:cxn modelId="{196EECBF-D4D5-204E-8BC2-ACE001F0D5DC}" srcId="{CC303419-4FEB-C044-9160-6B0040614F53}" destId="{F965F847-D132-B545-8067-C0006E420323}" srcOrd="2" destOrd="0" parTransId="{1D102124-79A5-144B-8DBF-68AC696DE8DC}" sibTransId="{43D1993B-CB26-6D47-A91D-BA4489FE4201}"/>
    <dgm:cxn modelId="{2376DFC2-4D85-2B43-8358-18D660F9C22B}" type="presOf" srcId="{277A3C4C-8375-5B43-A590-972D00186EB6}" destId="{279B14F8-A182-F742-9191-A5DD3D1A487E}" srcOrd="0" destOrd="4" presId="urn:microsoft.com/office/officeart/2005/8/layout/hList1"/>
    <dgm:cxn modelId="{8D5E9CCF-6AEB-074B-8C24-31EB4570788B}" type="presOf" srcId="{9D6CC190-3115-1C4B-B199-0E7FF5123BE9}" destId="{BEE20AB6-E6E2-B24B-AAA9-68953ABAB460}" srcOrd="0" destOrd="1" presId="urn:microsoft.com/office/officeart/2005/8/layout/hList1"/>
    <dgm:cxn modelId="{CE8360D0-28DA-D440-B5A8-07E08071FDE3}" srcId="{CB519EFC-8A38-4844-A95C-D865485C4B31}" destId="{D56DCE10-A788-F145-AA09-BFC9B63D0442}" srcOrd="1" destOrd="0" parTransId="{9998233B-B450-0340-B2D5-4E51DD5C1C5F}" sibTransId="{98121E2A-761F-4743-8ABB-47C981782276}"/>
    <dgm:cxn modelId="{15725FD3-AE14-F041-8858-C11BC1AADA62}" srcId="{0225F0D9-11E7-374F-A0F5-12A6C10CD9D5}" destId="{6DDB0B7B-1B10-1944-BD37-8C8765E579E4}" srcOrd="3" destOrd="0" parTransId="{91A6524C-F7BF-554D-9A30-F8C81153AC77}" sibTransId="{B154ED50-DA22-B44C-8516-86125C6EC98B}"/>
    <dgm:cxn modelId="{76B6BBD3-0C76-BB42-AC91-EF3BD8A29678}" srcId="{0225F0D9-11E7-374F-A0F5-12A6C10CD9D5}" destId="{6DFA1543-8BDC-FA48-8169-F1C6618C4A03}" srcOrd="1" destOrd="0" parTransId="{C5CE6975-B700-1441-9A1D-142964826C56}" sibTransId="{47333293-0DFC-4A43-AFC9-489941AF57B8}"/>
    <dgm:cxn modelId="{52E65ADE-DF42-C74F-9932-7094F55157E3}" srcId="{D56DCE10-A788-F145-AA09-BFC9B63D0442}" destId="{65FB8D46-0D98-6848-A6ED-31866374997B}" srcOrd="2" destOrd="0" parTransId="{853A27BD-A691-2E4A-8E55-48AC084AE60B}" sibTransId="{261EE6F7-0150-4B49-BD81-77DF59B87743}"/>
    <dgm:cxn modelId="{6BADC8E1-49DF-D040-A7CE-91F172DC04A5}" srcId="{CC303419-4FEB-C044-9160-6B0040614F53}" destId="{9D6CC190-3115-1C4B-B199-0E7FF5123BE9}" srcOrd="1" destOrd="0" parTransId="{CC64E236-5111-4B48-99FE-67B85A8BB5A6}" sibTransId="{C0D2F48E-0902-DF4A-B38C-FF6E18C144DE}"/>
    <dgm:cxn modelId="{BFA6D0E2-B297-C846-8199-1BA93DE7AB67}" type="presOf" srcId="{19949EB1-2B8D-E34A-B1F1-11F9ED7FD316}" destId="{6BA0AB95-A548-3941-B5EE-4D7706BA8A6F}" srcOrd="0" destOrd="2" presId="urn:microsoft.com/office/officeart/2005/8/layout/hList1"/>
    <dgm:cxn modelId="{F6E5B4ED-AFE9-6F42-A310-AC38AE62C11D}" srcId="{0225F0D9-11E7-374F-A0F5-12A6C10CD9D5}" destId="{33F5C4D3-1AB9-5F4F-AA66-42FDFBC06B28}" srcOrd="0" destOrd="0" parTransId="{3A25040E-7767-F54E-90F2-EEF6C145D6D1}" sibTransId="{CD44960A-9CF9-9E49-85FB-2A5446C2F86F}"/>
    <dgm:cxn modelId="{EE4473F4-546A-ED43-BBCA-72FDDD074070}" type="presOf" srcId="{6DFA1543-8BDC-FA48-8169-F1C6618C4A03}" destId="{6BA0AB95-A548-3941-B5EE-4D7706BA8A6F}" srcOrd="0" destOrd="1" presId="urn:microsoft.com/office/officeart/2005/8/layout/hList1"/>
    <dgm:cxn modelId="{0F169EBB-09DE-A74D-B9A1-2847EA6427DA}" type="presParOf" srcId="{BF50F174-B800-EE49-8529-20C29163D0D3}" destId="{7F3C1C53-4DD1-D948-BE1B-BE653B2AEE9A}" srcOrd="0" destOrd="0" presId="urn:microsoft.com/office/officeart/2005/8/layout/hList1"/>
    <dgm:cxn modelId="{4CCECF87-86E9-6D4A-8560-ACFDB20CFDC8}" type="presParOf" srcId="{7F3C1C53-4DD1-D948-BE1B-BE653B2AEE9A}" destId="{9FC2F7FB-F2F5-8442-806F-9B55F6A4BECD}" srcOrd="0" destOrd="0" presId="urn:microsoft.com/office/officeart/2005/8/layout/hList1"/>
    <dgm:cxn modelId="{645BA04A-4B91-6E4A-848F-1D9D3501FFDC}" type="presParOf" srcId="{7F3C1C53-4DD1-D948-BE1B-BE653B2AEE9A}" destId="{BEE20AB6-E6E2-B24B-AAA9-68953ABAB460}" srcOrd="1" destOrd="0" presId="urn:microsoft.com/office/officeart/2005/8/layout/hList1"/>
    <dgm:cxn modelId="{16A1976E-ACE6-AE46-A398-A89730DFB67B}" type="presParOf" srcId="{BF50F174-B800-EE49-8529-20C29163D0D3}" destId="{6909264C-06AB-1B44-8F4F-B0DF550A6367}" srcOrd="1" destOrd="0" presId="urn:microsoft.com/office/officeart/2005/8/layout/hList1"/>
    <dgm:cxn modelId="{21BD62B9-3F35-5B44-9BE9-802CC343990E}" type="presParOf" srcId="{BF50F174-B800-EE49-8529-20C29163D0D3}" destId="{73749054-ADA8-EE43-BBEC-02F6A3DE9004}" srcOrd="2" destOrd="0" presId="urn:microsoft.com/office/officeart/2005/8/layout/hList1"/>
    <dgm:cxn modelId="{D6BE3699-C774-EC40-AA4A-45B4B7F1E8EC}" type="presParOf" srcId="{73749054-ADA8-EE43-BBEC-02F6A3DE9004}" destId="{CD8E3E8A-4150-5A4F-B2E7-842D7E9BA9E7}" srcOrd="0" destOrd="0" presId="urn:microsoft.com/office/officeart/2005/8/layout/hList1"/>
    <dgm:cxn modelId="{78D877B6-214B-AD42-9886-7C7D3B0C5DC3}" type="presParOf" srcId="{73749054-ADA8-EE43-BBEC-02F6A3DE9004}" destId="{279B14F8-A182-F742-9191-A5DD3D1A487E}" srcOrd="1" destOrd="0" presId="urn:microsoft.com/office/officeart/2005/8/layout/hList1"/>
    <dgm:cxn modelId="{9E474AF2-69E5-5542-934E-2FE48C286869}" type="presParOf" srcId="{BF50F174-B800-EE49-8529-20C29163D0D3}" destId="{BE9D6AD6-F2A0-5649-A409-ECA2F0E98F46}" srcOrd="3" destOrd="0" presId="urn:microsoft.com/office/officeart/2005/8/layout/hList1"/>
    <dgm:cxn modelId="{CFF05682-F5FF-1347-ADE0-04AE3C7953CB}" type="presParOf" srcId="{BF50F174-B800-EE49-8529-20C29163D0D3}" destId="{7634C4FC-6C93-E741-8C39-E3965C249949}" srcOrd="4" destOrd="0" presId="urn:microsoft.com/office/officeart/2005/8/layout/hList1"/>
    <dgm:cxn modelId="{D11201F0-C9F8-B54C-ABBE-69611292FC7D}" type="presParOf" srcId="{7634C4FC-6C93-E741-8C39-E3965C249949}" destId="{3E6D2CFB-908E-DB41-A63D-016E68DD4F95}" srcOrd="0" destOrd="0" presId="urn:microsoft.com/office/officeart/2005/8/layout/hList1"/>
    <dgm:cxn modelId="{62334684-4230-434A-8FD7-94F66FF27E17}" type="presParOf" srcId="{7634C4FC-6C93-E741-8C39-E3965C249949}" destId="{6BA0AB95-A548-3941-B5EE-4D7706BA8A6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2EB20A-1448-4A63-B7E1-5A52A3D84A95}">
      <dsp:nvSpPr>
        <dsp:cNvPr id="0" name=""/>
        <dsp:cNvSpPr/>
      </dsp:nvSpPr>
      <dsp:spPr>
        <a:xfrm>
          <a:off x="3000" y="342892"/>
          <a:ext cx="2925365" cy="4032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n-lt"/>
              <a:cs typeface="Arial" panose="020B0604020202020204" pitchFamily="34" charset="0"/>
            </a:rPr>
            <a:t>Characterization Tests</a:t>
          </a:r>
        </a:p>
      </dsp:txBody>
      <dsp:txXfrm>
        <a:off x="3000" y="342892"/>
        <a:ext cx="2925365" cy="403200"/>
      </dsp:txXfrm>
    </dsp:sp>
    <dsp:sp modelId="{E923CF31-3352-43AD-8481-38D690D757BA}">
      <dsp:nvSpPr>
        <dsp:cNvPr id="0" name=""/>
        <dsp:cNvSpPr/>
      </dsp:nvSpPr>
      <dsp:spPr>
        <a:xfrm>
          <a:off x="3000" y="746092"/>
          <a:ext cx="2925365" cy="2939894"/>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mn-lt"/>
              <a:cs typeface="Arial" panose="020B0604020202020204" pitchFamily="34" charset="0"/>
            </a:rPr>
            <a:t>Pour point</a:t>
          </a:r>
        </a:p>
        <a:p>
          <a:pPr marL="114300" lvl="1" indent="-114300" algn="l" defTabSz="622300">
            <a:lnSpc>
              <a:spcPct val="90000"/>
            </a:lnSpc>
            <a:spcBef>
              <a:spcPct val="0"/>
            </a:spcBef>
            <a:spcAft>
              <a:spcPct val="15000"/>
            </a:spcAft>
            <a:buChar char="•"/>
          </a:pPr>
          <a:r>
            <a:rPr lang="en-US" sz="1400" kern="1200" dirty="0">
              <a:latin typeface="+mn-lt"/>
              <a:cs typeface="Arial" panose="020B0604020202020204" pitchFamily="34" charset="0"/>
            </a:rPr>
            <a:t>Viscosity</a:t>
          </a:r>
        </a:p>
        <a:p>
          <a:pPr marL="114300" lvl="1" indent="-114300" algn="l" defTabSz="622300">
            <a:lnSpc>
              <a:spcPct val="90000"/>
            </a:lnSpc>
            <a:spcBef>
              <a:spcPct val="0"/>
            </a:spcBef>
            <a:spcAft>
              <a:spcPct val="15000"/>
            </a:spcAft>
            <a:buChar char="•"/>
          </a:pPr>
          <a:r>
            <a:rPr lang="en-US" sz="1400" kern="1200" dirty="0">
              <a:latin typeface="+mn-lt"/>
              <a:cs typeface="Arial" panose="020B0604020202020204" pitchFamily="34" charset="0"/>
            </a:rPr>
            <a:t>Specific gravity</a:t>
          </a:r>
        </a:p>
        <a:p>
          <a:pPr marL="114300" lvl="1" indent="-114300" algn="l" defTabSz="622300">
            <a:lnSpc>
              <a:spcPct val="90000"/>
            </a:lnSpc>
            <a:spcBef>
              <a:spcPct val="0"/>
            </a:spcBef>
            <a:spcAft>
              <a:spcPct val="15000"/>
            </a:spcAft>
            <a:buChar char="•"/>
          </a:pPr>
          <a:r>
            <a:rPr lang="en-US" sz="1400" kern="1200" dirty="0">
              <a:latin typeface="+mn-lt"/>
              <a:cs typeface="Arial" panose="020B0604020202020204" pitchFamily="34" charset="0"/>
            </a:rPr>
            <a:t>pH</a:t>
          </a:r>
        </a:p>
        <a:p>
          <a:pPr marL="114300" lvl="1" indent="-114300" algn="l" defTabSz="622300">
            <a:lnSpc>
              <a:spcPct val="90000"/>
            </a:lnSpc>
            <a:spcBef>
              <a:spcPct val="0"/>
            </a:spcBef>
            <a:spcAft>
              <a:spcPct val="15000"/>
            </a:spcAft>
            <a:buChar char="•"/>
          </a:pPr>
          <a:r>
            <a:rPr lang="en-US" sz="1400" kern="1200" dirty="0">
              <a:latin typeface="+mn-lt"/>
              <a:cs typeface="Arial" panose="020B0604020202020204" pitchFamily="34" charset="0"/>
            </a:rPr>
            <a:t>Freeze point</a:t>
          </a:r>
        </a:p>
      </dsp:txBody>
      <dsp:txXfrm>
        <a:off x="3000" y="746092"/>
        <a:ext cx="2925365" cy="2939894"/>
      </dsp:txXfrm>
    </dsp:sp>
    <dsp:sp modelId="{245A74AC-825A-4CAE-9A4C-5852A40B2CAA}">
      <dsp:nvSpPr>
        <dsp:cNvPr id="0" name=""/>
        <dsp:cNvSpPr/>
      </dsp:nvSpPr>
      <dsp:spPr>
        <a:xfrm>
          <a:off x="3337917" y="342892"/>
          <a:ext cx="2925365" cy="403200"/>
        </a:xfrm>
        <a:prstGeom prst="rect">
          <a:avLst/>
        </a:prstGeom>
        <a:solidFill>
          <a:schemeClr val="accent4">
            <a:hueOff val="4900445"/>
            <a:satOff val="-20388"/>
            <a:lumOff val="4804"/>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n-lt"/>
              <a:cs typeface="Arial" panose="020B0604020202020204" pitchFamily="34" charset="0"/>
            </a:rPr>
            <a:t>Fluid Performance Tests</a:t>
          </a:r>
        </a:p>
      </dsp:txBody>
      <dsp:txXfrm>
        <a:off x="3337917" y="342892"/>
        <a:ext cx="2925365" cy="403200"/>
      </dsp:txXfrm>
    </dsp:sp>
    <dsp:sp modelId="{660922E3-B8E8-4593-9148-E7E43610BF40}">
      <dsp:nvSpPr>
        <dsp:cNvPr id="0" name=""/>
        <dsp:cNvSpPr/>
      </dsp:nvSpPr>
      <dsp:spPr>
        <a:xfrm>
          <a:off x="3337917" y="746092"/>
          <a:ext cx="2925365" cy="2939894"/>
        </a:xfrm>
        <a:prstGeom prst="rect">
          <a:avLst/>
        </a:prstGeom>
        <a:solidFill>
          <a:schemeClr val="accent4">
            <a:tint val="40000"/>
            <a:alpha val="90000"/>
            <a:hueOff val="5430963"/>
            <a:satOff val="-25622"/>
            <a:lumOff val="-925"/>
            <a:alphaOff val="0"/>
          </a:schemeClr>
        </a:solidFill>
        <a:ln w="12700" cap="flat" cmpd="sng" algn="ctr">
          <a:solidFill>
            <a:schemeClr val="accent4">
              <a:tint val="40000"/>
              <a:alpha val="90000"/>
              <a:hueOff val="5430963"/>
              <a:satOff val="-25622"/>
              <a:lumOff val="-92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mn-lt"/>
              <a:cs typeface="Arial" panose="020B0604020202020204" pitchFamily="34" charset="0"/>
            </a:rPr>
            <a:t>High ambient temperature stability</a:t>
          </a:r>
        </a:p>
        <a:p>
          <a:pPr marL="114300" lvl="1" indent="-114300" algn="l" defTabSz="622300">
            <a:lnSpc>
              <a:spcPct val="90000"/>
            </a:lnSpc>
            <a:spcBef>
              <a:spcPct val="0"/>
            </a:spcBef>
            <a:spcAft>
              <a:spcPct val="15000"/>
            </a:spcAft>
            <a:buChar char="•"/>
          </a:pPr>
          <a:r>
            <a:rPr lang="en-US" sz="1400" kern="1200" dirty="0">
              <a:latin typeface="+mn-lt"/>
              <a:cs typeface="Arial" panose="020B0604020202020204" pitchFamily="34" charset="0"/>
            </a:rPr>
            <a:t>Temperature cycling stability</a:t>
          </a:r>
        </a:p>
        <a:p>
          <a:pPr marL="114300" lvl="1" indent="-114300" algn="l" defTabSz="622300">
            <a:lnSpc>
              <a:spcPct val="90000"/>
            </a:lnSpc>
            <a:spcBef>
              <a:spcPct val="0"/>
            </a:spcBef>
            <a:spcAft>
              <a:spcPct val="15000"/>
            </a:spcAft>
            <a:buChar char="•"/>
          </a:pPr>
          <a:r>
            <a:rPr lang="en-US" sz="1400" kern="1200" dirty="0">
              <a:latin typeface="+mn-lt"/>
              <a:cs typeface="Arial" panose="020B0604020202020204" pitchFamily="34" charset="0"/>
            </a:rPr>
            <a:t>Electrical conductivity</a:t>
          </a:r>
        </a:p>
        <a:p>
          <a:pPr marL="114300" lvl="1" indent="-114300" algn="l" defTabSz="622300">
            <a:lnSpc>
              <a:spcPct val="90000"/>
            </a:lnSpc>
            <a:spcBef>
              <a:spcPct val="0"/>
            </a:spcBef>
            <a:spcAft>
              <a:spcPct val="15000"/>
            </a:spcAft>
            <a:buChar char="•"/>
          </a:pPr>
          <a:r>
            <a:rPr lang="en-US" sz="1400" kern="1200" dirty="0">
              <a:latin typeface="+mn-lt"/>
              <a:cs typeface="Arial" panose="020B0604020202020204" pitchFamily="34" charset="0"/>
            </a:rPr>
            <a:t>Corrosion rate</a:t>
          </a:r>
        </a:p>
        <a:p>
          <a:pPr marL="228600" lvl="2" indent="-114300" algn="l" defTabSz="622300">
            <a:lnSpc>
              <a:spcPct val="90000"/>
            </a:lnSpc>
            <a:spcBef>
              <a:spcPct val="0"/>
            </a:spcBef>
            <a:spcAft>
              <a:spcPct val="15000"/>
            </a:spcAft>
            <a:buFont typeface="Courier New" panose="02070309020205020404" pitchFamily="49" charset="0"/>
            <a:buChar char="­"/>
          </a:pPr>
          <a:r>
            <a:rPr lang="en-US" sz="1400" kern="1200" dirty="0">
              <a:latin typeface="+mn-lt"/>
              <a:cs typeface="Arial" panose="020B0604020202020204" pitchFamily="34" charset="0"/>
            </a:rPr>
            <a:t>Pit depth</a:t>
          </a:r>
        </a:p>
        <a:p>
          <a:pPr marL="228600" lvl="2" indent="-114300" algn="l" defTabSz="622300">
            <a:lnSpc>
              <a:spcPct val="90000"/>
            </a:lnSpc>
            <a:spcBef>
              <a:spcPct val="0"/>
            </a:spcBef>
            <a:spcAft>
              <a:spcPct val="15000"/>
            </a:spcAft>
            <a:buFont typeface="Courier New" panose="02070309020205020404" pitchFamily="49" charset="0"/>
            <a:buChar char="­"/>
          </a:pPr>
          <a:r>
            <a:rPr lang="en-US" sz="1400" kern="1200" dirty="0">
              <a:latin typeface="+mn-lt"/>
              <a:cs typeface="Arial" panose="020B0604020202020204" pitchFamily="34" charset="0"/>
            </a:rPr>
            <a:t>Stress</a:t>
          </a:r>
        </a:p>
        <a:p>
          <a:pPr marL="228600" lvl="2" indent="-114300" algn="l" defTabSz="622300">
            <a:lnSpc>
              <a:spcPct val="90000"/>
            </a:lnSpc>
            <a:spcBef>
              <a:spcPct val="0"/>
            </a:spcBef>
            <a:spcAft>
              <a:spcPct val="15000"/>
            </a:spcAft>
            <a:buFont typeface="Courier New" panose="02070309020205020404" pitchFamily="49" charset="0"/>
            <a:buChar char="­"/>
          </a:pPr>
          <a:r>
            <a:rPr lang="en-US" sz="1400" kern="1200" dirty="0">
              <a:latin typeface="+mn-lt"/>
              <a:cs typeface="Arial" panose="020B0604020202020204" pitchFamily="34" charset="0"/>
            </a:rPr>
            <a:t>Impact of galvanic action</a:t>
          </a:r>
        </a:p>
        <a:p>
          <a:pPr marL="114300" lvl="1" indent="-114300" algn="l" defTabSz="622300">
            <a:lnSpc>
              <a:spcPct val="90000"/>
            </a:lnSpc>
            <a:spcBef>
              <a:spcPct val="0"/>
            </a:spcBef>
            <a:spcAft>
              <a:spcPct val="15000"/>
            </a:spcAft>
            <a:buChar char="•"/>
          </a:pPr>
          <a:r>
            <a:rPr lang="en-US" sz="1400" kern="1200" dirty="0">
              <a:latin typeface="+mn-lt"/>
              <a:cs typeface="Arial" panose="020B0604020202020204" pitchFamily="34" charset="0"/>
            </a:rPr>
            <a:t>Exposure to elastomeric materials</a:t>
          </a:r>
        </a:p>
        <a:p>
          <a:pPr marL="114300" lvl="1" indent="-114300" algn="l" defTabSz="622300">
            <a:lnSpc>
              <a:spcPct val="90000"/>
            </a:lnSpc>
            <a:spcBef>
              <a:spcPct val="0"/>
            </a:spcBef>
            <a:spcAft>
              <a:spcPct val="15000"/>
            </a:spcAft>
            <a:buChar char="•"/>
          </a:pPr>
          <a:r>
            <a:rPr lang="en-US" sz="1400" kern="1200" dirty="0">
              <a:latin typeface="+mn-lt"/>
              <a:cs typeface="Arial" panose="020B0604020202020204" pitchFamily="34" charset="0"/>
            </a:rPr>
            <a:t>Compatibility with organic coatings</a:t>
          </a:r>
        </a:p>
        <a:p>
          <a:pPr marL="114300" lvl="1" indent="-114300" algn="l" defTabSz="622300">
            <a:lnSpc>
              <a:spcPct val="90000"/>
            </a:lnSpc>
            <a:spcBef>
              <a:spcPct val="0"/>
            </a:spcBef>
            <a:spcAft>
              <a:spcPct val="15000"/>
            </a:spcAft>
            <a:buChar char="•"/>
          </a:pPr>
          <a:r>
            <a:rPr lang="en-US" sz="1400" kern="1200" dirty="0">
              <a:latin typeface="+mn-lt"/>
              <a:cs typeface="Arial" panose="020B0604020202020204" pitchFamily="34" charset="0"/>
            </a:rPr>
            <a:t>Toxicity</a:t>
          </a:r>
        </a:p>
        <a:p>
          <a:pPr marL="114300" lvl="1" indent="-114300" algn="l" defTabSz="622300">
            <a:lnSpc>
              <a:spcPct val="90000"/>
            </a:lnSpc>
            <a:spcBef>
              <a:spcPct val="0"/>
            </a:spcBef>
            <a:spcAft>
              <a:spcPct val="15000"/>
            </a:spcAft>
            <a:buChar char="•"/>
          </a:pPr>
          <a:r>
            <a:rPr lang="en-US" sz="1400" kern="1200" dirty="0">
              <a:latin typeface="+mn-lt"/>
              <a:cs typeface="Arial" panose="020B0604020202020204" pitchFamily="34" charset="0"/>
            </a:rPr>
            <a:t>Resistance to leakage</a:t>
          </a:r>
        </a:p>
        <a:p>
          <a:pPr marL="114300" lvl="1" indent="-114300" algn="l" defTabSz="622300">
            <a:lnSpc>
              <a:spcPct val="90000"/>
            </a:lnSpc>
            <a:spcBef>
              <a:spcPct val="0"/>
            </a:spcBef>
            <a:spcAft>
              <a:spcPct val="15000"/>
            </a:spcAft>
            <a:buChar char="•"/>
          </a:pPr>
          <a:r>
            <a:rPr lang="en-US" sz="1400" kern="1200" dirty="0">
              <a:latin typeface="+mn-lt"/>
              <a:cs typeface="Arial" panose="020B0604020202020204" pitchFamily="34" charset="0"/>
            </a:rPr>
            <a:t>Viscosity at temperature limitations</a:t>
          </a:r>
        </a:p>
      </dsp:txBody>
      <dsp:txXfrm>
        <a:off x="3337917" y="746092"/>
        <a:ext cx="2925365" cy="2939894"/>
      </dsp:txXfrm>
    </dsp:sp>
    <dsp:sp modelId="{47B5AA48-9F02-49F6-B467-B0D810DF267B}">
      <dsp:nvSpPr>
        <dsp:cNvPr id="0" name=""/>
        <dsp:cNvSpPr/>
      </dsp:nvSpPr>
      <dsp:spPr>
        <a:xfrm>
          <a:off x="6672834" y="342892"/>
          <a:ext cx="2925365" cy="403200"/>
        </a:xfrm>
        <a:prstGeom prst="rect">
          <a:avLst/>
        </a:prstGeom>
        <a:solidFill>
          <a:schemeClr val="accent5"/>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n-lt"/>
              <a:cs typeface="Arial" panose="020B0604020202020204" pitchFamily="34" charset="0"/>
            </a:rPr>
            <a:t>Exposure to Fire Tests</a:t>
          </a:r>
        </a:p>
      </dsp:txBody>
      <dsp:txXfrm>
        <a:off x="6672834" y="342892"/>
        <a:ext cx="2925365" cy="403200"/>
      </dsp:txXfrm>
    </dsp:sp>
    <dsp:sp modelId="{FFB7A290-AC36-412F-93AD-07267EF458B4}">
      <dsp:nvSpPr>
        <dsp:cNvPr id="0" name=""/>
        <dsp:cNvSpPr/>
      </dsp:nvSpPr>
      <dsp:spPr>
        <a:xfrm>
          <a:off x="6672834" y="746092"/>
          <a:ext cx="2925365" cy="2939894"/>
        </a:xfrm>
        <a:prstGeom prst="rect">
          <a:avLst/>
        </a:prstGeom>
        <a:solidFill>
          <a:schemeClr val="accent4">
            <a:tint val="40000"/>
            <a:alpha val="90000"/>
            <a:hueOff val="10861925"/>
            <a:satOff val="-51245"/>
            <a:lumOff val="-1851"/>
            <a:alphaOff val="0"/>
          </a:schemeClr>
        </a:solidFill>
        <a:ln w="12700" cap="flat" cmpd="sng" algn="ctr">
          <a:solidFill>
            <a:schemeClr val="accent4">
              <a:tint val="40000"/>
              <a:alpha val="90000"/>
              <a:hueOff val="10861925"/>
              <a:satOff val="-51245"/>
              <a:lumOff val="-18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mn-lt"/>
              <a:cs typeface="Arial" panose="020B0604020202020204" pitchFamily="34" charset="0"/>
            </a:rPr>
            <a:t>Sprinkler solution supply system</a:t>
          </a:r>
        </a:p>
        <a:p>
          <a:pPr marL="114300" lvl="1" indent="-114300" algn="l" defTabSz="622300">
            <a:lnSpc>
              <a:spcPct val="90000"/>
            </a:lnSpc>
            <a:spcBef>
              <a:spcPct val="0"/>
            </a:spcBef>
            <a:spcAft>
              <a:spcPct val="15000"/>
            </a:spcAft>
            <a:buChar char="•"/>
          </a:pPr>
          <a:r>
            <a:rPr lang="en-US" sz="1400" kern="1200" dirty="0">
              <a:latin typeface="+mn-lt"/>
              <a:cs typeface="Arial" panose="020B0604020202020204" pitchFamily="34" charset="0"/>
            </a:rPr>
            <a:t>Fire fighting effectiveness:</a:t>
          </a:r>
        </a:p>
        <a:p>
          <a:pPr marL="228600" lvl="2" indent="-114300" algn="l" defTabSz="622300">
            <a:lnSpc>
              <a:spcPct val="90000"/>
            </a:lnSpc>
            <a:spcBef>
              <a:spcPct val="0"/>
            </a:spcBef>
            <a:spcAft>
              <a:spcPct val="15000"/>
            </a:spcAft>
            <a:buFont typeface="Courier New" panose="02070309020205020404" pitchFamily="49" charset="0"/>
            <a:buChar char="­"/>
          </a:pPr>
          <a:r>
            <a:rPr lang="en-US" sz="1400" kern="1200" dirty="0">
              <a:latin typeface="+mn-lt"/>
              <a:cs typeface="Arial" panose="020B0604020202020204" pitchFamily="34" charset="0"/>
            </a:rPr>
            <a:t>Residential</a:t>
          </a:r>
        </a:p>
        <a:p>
          <a:pPr marL="228600" lvl="2" indent="-114300" algn="l" defTabSz="622300">
            <a:lnSpc>
              <a:spcPct val="90000"/>
            </a:lnSpc>
            <a:spcBef>
              <a:spcPct val="0"/>
            </a:spcBef>
            <a:spcAft>
              <a:spcPct val="15000"/>
            </a:spcAft>
            <a:buFont typeface="Courier New" panose="02070309020205020404" pitchFamily="49" charset="0"/>
            <a:buChar char="­"/>
          </a:pPr>
          <a:r>
            <a:rPr lang="en-US" sz="1400" kern="1200" dirty="0">
              <a:latin typeface="+mn-lt"/>
              <a:cs typeface="Arial" panose="020B0604020202020204" pitchFamily="34" charset="0"/>
            </a:rPr>
            <a:t>Light Hazard</a:t>
          </a:r>
        </a:p>
        <a:p>
          <a:pPr marL="228600" lvl="2" indent="-114300" algn="l" defTabSz="622300">
            <a:lnSpc>
              <a:spcPct val="90000"/>
            </a:lnSpc>
            <a:spcBef>
              <a:spcPct val="0"/>
            </a:spcBef>
            <a:spcAft>
              <a:spcPct val="15000"/>
            </a:spcAft>
            <a:buFont typeface="Courier New" panose="02070309020205020404" pitchFamily="49" charset="0"/>
            <a:buChar char="­"/>
          </a:pPr>
          <a:r>
            <a:rPr lang="en-US" sz="1400" kern="1200" dirty="0">
              <a:latin typeface="+mn-lt"/>
              <a:cs typeface="Arial" panose="020B0604020202020204" pitchFamily="34" charset="0"/>
            </a:rPr>
            <a:t>Ordinary Hazard 1 &amp; 2</a:t>
          </a:r>
        </a:p>
        <a:p>
          <a:pPr marL="228600" lvl="2" indent="-114300" algn="l" defTabSz="622300">
            <a:lnSpc>
              <a:spcPct val="90000"/>
            </a:lnSpc>
            <a:spcBef>
              <a:spcPct val="0"/>
            </a:spcBef>
            <a:spcAft>
              <a:spcPct val="15000"/>
            </a:spcAft>
            <a:buFont typeface="Courier New" panose="02070309020205020404" pitchFamily="49" charset="0"/>
            <a:buChar char="­"/>
          </a:pPr>
          <a:r>
            <a:rPr lang="en-US" sz="1400" kern="1200" dirty="0">
              <a:latin typeface="+mn-lt"/>
              <a:cs typeface="Arial" panose="020B0604020202020204" pitchFamily="34" charset="0"/>
            </a:rPr>
            <a:t>Storage</a:t>
          </a:r>
        </a:p>
        <a:p>
          <a:pPr marL="228600" lvl="2" indent="-114300" algn="l" defTabSz="622300">
            <a:lnSpc>
              <a:spcPct val="90000"/>
            </a:lnSpc>
            <a:spcBef>
              <a:spcPct val="0"/>
            </a:spcBef>
            <a:spcAft>
              <a:spcPct val="15000"/>
            </a:spcAft>
            <a:buFont typeface="Courier New" panose="02070309020205020404" pitchFamily="49" charset="0"/>
            <a:buChar char="­"/>
          </a:pPr>
          <a:r>
            <a:rPr lang="en-US" sz="1400" kern="1200" dirty="0">
              <a:latin typeface="+mn-lt"/>
              <a:cs typeface="Arial" panose="020B0604020202020204" pitchFamily="34" charset="0"/>
            </a:rPr>
            <a:t>Extra hazard and flammable</a:t>
          </a:r>
        </a:p>
      </dsp:txBody>
      <dsp:txXfrm>
        <a:off x="6672834" y="746092"/>
        <a:ext cx="2925365" cy="29398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C2F7FB-F2F5-8442-806F-9B55F6A4BECD}">
      <dsp:nvSpPr>
        <dsp:cNvPr id="0" name=""/>
        <dsp:cNvSpPr/>
      </dsp:nvSpPr>
      <dsp:spPr>
        <a:xfrm>
          <a:off x="0" y="16582"/>
          <a:ext cx="4033316" cy="489600"/>
        </a:xfrm>
        <a:prstGeom prst="rect">
          <a:avLst/>
        </a:prstGeom>
        <a:solidFill>
          <a:srgbClr val="623393"/>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Piping Systems</a:t>
          </a:r>
        </a:p>
      </dsp:txBody>
      <dsp:txXfrm>
        <a:off x="0" y="16582"/>
        <a:ext cx="4033316" cy="489600"/>
      </dsp:txXfrm>
    </dsp:sp>
    <dsp:sp modelId="{BEE20AB6-E6E2-B24B-AAA9-68953ABAB460}">
      <dsp:nvSpPr>
        <dsp:cNvPr id="0" name=""/>
        <dsp:cNvSpPr/>
      </dsp:nvSpPr>
      <dsp:spPr>
        <a:xfrm>
          <a:off x="42" y="506183"/>
          <a:ext cx="4033316" cy="2706570"/>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Font typeface="Wingdings" pitchFamily="2" charset="2"/>
            <a:buChar char="§"/>
          </a:pPr>
          <a:r>
            <a:rPr lang="en-US" sz="1700" kern="1200" dirty="0">
              <a:solidFill>
                <a:srgbClr val="66666B"/>
              </a:solidFill>
            </a:rPr>
            <a:t>CPVC</a:t>
          </a:r>
        </a:p>
        <a:p>
          <a:pPr marL="171450" lvl="1" indent="-171450" algn="l" defTabSz="755650">
            <a:lnSpc>
              <a:spcPct val="90000"/>
            </a:lnSpc>
            <a:spcBef>
              <a:spcPct val="0"/>
            </a:spcBef>
            <a:spcAft>
              <a:spcPct val="15000"/>
            </a:spcAft>
            <a:buFont typeface="Wingdings" pitchFamily="2" charset="2"/>
            <a:buChar char="§"/>
          </a:pPr>
          <a:r>
            <a:rPr lang="en-US" sz="1700" kern="1200" dirty="0">
              <a:solidFill>
                <a:srgbClr val="66666B"/>
              </a:solidFill>
            </a:rPr>
            <a:t>PEX</a:t>
          </a:r>
        </a:p>
        <a:p>
          <a:pPr marL="171450" lvl="1" indent="-171450" algn="l" defTabSz="755650">
            <a:lnSpc>
              <a:spcPct val="90000"/>
            </a:lnSpc>
            <a:spcBef>
              <a:spcPct val="0"/>
            </a:spcBef>
            <a:spcAft>
              <a:spcPct val="15000"/>
            </a:spcAft>
            <a:buFont typeface="Wingdings" pitchFamily="2" charset="2"/>
            <a:buChar char="§"/>
          </a:pPr>
          <a:r>
            <a:rPr lang="en-US" sz="1700" kern="1200" dirty="0">
              <a:solidFill>
                <a:srgbClr val="66666B"/>
              </a:solidFill>
            </a:rPr>
            <a:t>Steel piping</a:t>
          </a:r>
        </a:p>
        <a:p>
          <a:pPr marL="171450" lvl="1" indent="-171450" algn="l" defTabSz="755650">
            <a:lnSpc>
              <a:spcPct val="90000"/>
            </a:lnSpc>
            <a:spcBef>
              <a:spcPct val="0"/>
            </a:spcBef>
            <a:spcAft>
              <a:spcPct val="15000"/>
            </a:spcAft>
            <a:buFont typeface="Wingdings" pitchFamily="2" charset="2"/>
            <a:buChar char="§"/>
          </a:pPr>
          <a:r>
            <a:rPr lang="en-US" sz="1700" kern="1200" dirty="0">
              <a:solidFill>
                <a:srgbClr val="7030A0"/>
              </a:solidFill>
            </a:rPr>
            <a:t>Galvanized piping**</a:t>
          </a:r>
        </a:p>
        <a:p>
          <a:pPr marL="171450" lvl="1" indent="-171450" algn="l" defTabSz="755650">
            <a:lnSpc>
              <a:spcPct val="90000"/>
            </a:lnSpc>
            <a:spcBef>
              <a:spcPct val="0"/>
            </a:spcBef>
            <a:spcAft>
              <a:spcPct val="15000"/>
            </a:spcAft>
            <a:buFont typeface="Wingdings" pitchFamily="2" charset="2"/>
            <a:buChar char="§"/>
          </a:pPr>
          <a:r>
            <a:rPr lang="en-US" sz="1700" kern="1200" dirty="0">
              <a:solidFill>
                <a:srgbClr val="66666B"/>
              </a:solidFill>
            </a:rPr>
            <a:t>Brass</a:t>
          </a:r>
        </a:p>
        <a:p>
          <a:pPr marL="171450" lvl="1" indent="-171450" algn="l" defTabSz="755650">
            <a:lnSpc>
              <a:spcPct val="90000"/>
            </a:lnSpc>
            <a:spcBef>
              <a:spcPct val="0"/>
            </a:spcBef>
            <a:spcAft>
              <a:spcPct val="15000"/>
            </a:spcAft>
            <a:buFont typeface="Wingdings" pitchFamily="2" charset="2"/>
            <a:buChar char="§"/>
          </a:pPr>
          <a:r>
            <a:rPr lang="en-US" sz="1700" kern="1200" dirty="0">
              <a:solidFill>
                <a:srgbClr val="66666B"/>
              </a:solidFill>
            </a:rPr>
            <a:t>Stainless steel</a:t>
          </a:r>
        </a:p>
        <a:p>
          <a:pPr marL="171450" lvl="1" indent="-171450" algn="l" defTabSz="755650">
            <a:lnSpc>
              <a:spcPct val="90000"/>
            </a:lnSpc>
            <a:spcBef>
              <a:spcPct val="0"/>
            </a:spcBef>
            <a:spcAft>
              <a:spcPct val="15000"/>
            </a:spcAft>
            <a:buFont typeface="Wingdings" pitchFamily="2" charset="2"/>
            <a:buChar char="§"/>
          </a:pPr>
          <a:r>
            <a:rPr lang="en-US" sz="1700" kern="1200" dirty="0">
              <a:solidFill>
                <a:srgbClr val="66666B"/>
              </a:solidFill>
            </a:rPr>
            <a:t>Black steel</a:t>
          </a:r>
        </a:p>
        <a:p>
          <a:pPr marL="171450" lvl="1" indent="-171450" algn="l" defTabSz="755650">
            <a:lnSpc>
              <a:spcPct val="90000"/>
            </a:lnSpc>
            <a:spcBef>
              <a:spcPct val="0"/>
            </a:spcBef>
            <a:spcAft>
              <a:spcPct val="15000"/>
            </a:spcAft>
            <a:buFont typeface="Wingdings" pitchFamily="2" charset="2"/>
            <a:buChar char="§"/>
          </a:pPr>
          <a:r>
            <a:rPr lang="en-US" sz="1700" kern="1200" dirty="0">
              <a:solidFill>
                <a:srgbClr val="66666B"/>
              </a:solidFill>
            </a:rPr>
            <a:t>Bronze</a:t>
          </a:r>
        </a:p>
        <a:p>
          <a:pPr marL="171450" lvl="1" indent="-171450" algn="l" defTabSz="755650">
            <a:lnSpc>
              <a:spcPct val="90000"/>
            </a:lnSpc>
            <a:spcBef>
              <a:spcPct val="0"/>
            </a:spcBef>
            <a:spcAft>
              <a:spcPct val="15000"/>
            </a:spcAft>
            <a:buFont typeface="Wingdings" pitchFamily="2" charset="2"/>
            <a:buChar char="§"/>
          </a:pPr>
          <a:r>
            <a:rPr lang="en-US" sz="1700" kern="1200" dirty="0">
              <a:solidFill>
                <a:srgbClr val="66666B"/>
              </a:solidFill>
            </a:rPr>
            <a:t>Cast iron</a:t>
          </a:r>
        </a:p>
      </dsp:txBody>
      <dsp:txXfrm>
        <a:off x="42" y="506183"/>
        <a:ext cx="4033316" cy="2706570"/>
      </dsp:txXfrm>
    </dsp:sp>
    <dsp:sp modelId="{3E6D2CFB-908E-DB41-A63D-016E68DD4F95}">
      <dsp:nvSpPr>
        <dsp:cNvPr id="0" name=""/>
        <dsp:cNvSpPr/>
      </dsp:nvSpPr>
      <dsp:spPr>
        <a:xfrm>
          <a:off x="4598023" y="16582"/>
          <a:ext cx="4033316" cy="489600"/>
        </a:xfrm>
        <a:prstGeom prst="rect">
          <a:avLst/>
        </a:prstGeom>
        <a:solidFill>
          <a:srgbClr val="623393"/>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System Accessories*</a:t>
          </a:r>
        </a:p>
      </dsp:txBody>
      <dsp:txXfrm>
        <a:off x="4598023" y="16582"/>
        <a:ext cx="4033316" cy="489600"/>
      </dsp:txXfrm>
    </dsp:sp>
    <dsp:sp modelId="{6BA0AB95-A548-3941-B5EE-4D7706BA8A6F}">
      <dsp:nvSpPr>
        <dsp:cNvPr id="0" name=""/>
        <dsp:cNvSpPr/>
      </dsp:nvSpPr>
      <dsp:spPr>
        <a:xfrm>
          <a:off x="4598023" y="506183"/>
          <a:ext cx="4033316" cy="2706570"/>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Font typeface="Wingdings" pitchFamily="2" charset="2"/>
            <a:buChar char="§"/>
          </a:pPr>
          <a:r>
            <a:rPr lang="en-US" sz="1700" kern="1200" dirty="0">
              <a:solidFill>
                <a:srgbClr val="66666B"/>
              </a:solidFill>
            </a:rPr>
            <a:t>EPDM</a:t>
          </a:r>
        </a:p>
        <a:p>
          <a:pPr marL="171450" lvl="1" indent="-171450" algn="l" defTabSz="755650">
            <a:lnSpc>
              <a:spcPct val="90000"/>
            </a:lnSpc>
            <a:spcBef>
              <a:spcPct val="0"/>
            </a:spcBef>
            <a:spcAft>
              <a:spcPct val="15000"/>
            </a:spcAft>
            <a:buFont typeface="Wingdings" pitchFamily="2" charset="2"/>
            <a:buChar char="§"/>
          </a:pPr>
          <a:r>
            <a:rPr lang="en-US" sz="1700" kern="1200" dirty="0">
              <a:solidFill>
                <a:srgbClr val="66666B"/>
              </a:solidFill>
            </a:rPr>
            <a:t>Butyl rubber</a:t>
          </a:r>
        </a:p>
        <a:p>
          <a:pPr marL="171450" lvl="1" indent="-171450" algn="l" defTabSz="755650">
            <a:lnSpc>
              <a:spcPct val="90000"/>
            </a:lnSpc>
            <a:spcBef>
              <a:spcPct val="0"/>
            </a:spcBef>
            <a:spcAft>
              <a:spcPct val="15000"/>
            </a:spcAft>
            <a:buFont typeface="Wingdings" pitchFamily="2" charset="2"/>
            <a:buChar char="§"/>
          </a:pPr>
          <a:r>
            <a:rPr lang="en-US" sz="1700" kern="1200" dirty="0">
              <a:solidFill>
                <a:srgbClr val="66666B"/>
              </a:solidFill>
            </a:rPr>
            <a:t>Natural rubber</a:t>
          </a:r>
        </a:p>
        <a:p>
          <a:pPr marL="171450" lvl="1" indent="-171450" algn="l" defTabSz="755650">
            <a:lnSpc>
              <a:spcPct val="90000"/>
            </a:lnSpc>
            <a:spcBef>
              <a:spcPct val="0"/>
            </a:spcBef>
            <a:spcAft>
              <a:spcPct val="15000"/>
            </a:spcAft>
            <a:buFont typeface="Wingdings" pitchFamily="2" charset="2"/>
            <a:buChar char="§"/>
          </a:pPr>
          <a:r>
            <a:rPr lang="en-US" sz="1700" kern="1200" dirty="0">
              <a:solidFill>
                <a:srgbClr val="66666B"/>
              </a:solidFill>
            </a:rPr>
            <a:t>Nitrile rubber (NBR)</a:t>
          </a:r>
        </a:p>
        <a:p>
          <a:pPr marL="171450" lvl="1" indent="-171450" algn="l" defTabSz="755650">
            <a:lnSpc>
              <a:spcPct val="90000"/>
            </a:lnSpc>
            <a:spcBef>
              <a:spcPct val="0"/>
            </a:spcBef>
            <a:spcAft>
              <a:spcPct val="15000"/>
            </a:spcAft>
            <a:buFont typeface="Wingdings" pitchFamily="2" charset="2"/>
            <a:buChar char="§"/>
          </a:pPr>
          <a:r>
            <a:rPr lang="en-US" sz="1700" kern="1200" dirty="0">
              <a:solidFill>
                <a:srgbClr val="66666B"/>
              </a:solidFill>
            </a:rPr>
            <a:t>Styrene-butadiene rubber (SBR)</a:t>
          </a:r>
        </a:p>
        <a:p>
          <a:pPr marL="171450" lvl="1" indent="-171450" algn="l" defTabSz="755650">
            <a:lnSpc>
              <a:spcPct val="90000"/>
            </a:lnSpc>
            <a:spcBef>
              <a:spcPct val="0"/>
            </a:spcBef>
            <a:spcAft>
              <a:spcPct val="15000"/>
            </a:spcAft>
            <a:buFont typeface="Wingdings" pitchFamily="2" charset="2"/>
            <a:buChar char="§"/>
          </a:pPr>
          <a:endParaRPr lang="en-US" sz="1700" kern="1200" dirty="0">
            <a:solidFill>
              <a:srgbClr val="66666B"/>
            </a:solidFill>
          </a:endParaRPr>
        </a:p>
      </dsp:txBody>
      <dsp:txXfrm>
        <a:off x="4598023" y="506183"/>
        <a:ext cx="4033316" cy="27065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C2F7FB-F2F5-8442-806F-9B55F6A4BECD}">
      <dsp:nvSpPr>
        <dsp:cNvPr id="0" name=""/>
        <dsp:cNvSpPr/>
      </dsp:nvSpPr>
      <dsp:spPr>
        <a:xfrm>
          <a:off x="3311" y="155038"/>
          <a:ext cx="3228462" cy="691200"/>
        </a:xfrm>
        <a:prstGeom prst="rect">
          <a:avLst/>
        </a:prstGeom>
        <a:solidFill>
          <a:srgbClr val="623393"/>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Product Information</a:t>
          </a:r>
        </a:p>
      </dsp:txBody>
      <dsp:txXfrm>
        <a:off x="3311" y="155038"/>
        <a:ext cx="3228462" cy="691200"/>
      </dsp:txXfrm>
    </dsp:sp>
    <dsp:sp modelId="{BEE20AB6-E6E2-B24B-AAA9-68953ABAB460}">
      <dsp:nvSpPr>
        <dsp:cNvPr id="0" name=""/>
        <dsp:cNvSpPr/>
      </dsp:nvSpPr>
      <dsp:spPr>
        <a:xfrm>
          <a:off x="3311" y="846238"/>
          <a:ext cx="3228462" cy="2982228"/>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Font typeface="Wingdings" pitchFamily="2" charset="2"/>
            <a:buChar char="§"/>
          </a:pPr>
          <a:r>
            <a:rPr lang="en-US" sz="2400" kern="1200" dirty="0">
              <a:solidFill>
                <a:srgbClr val="66666B"/>
              </a:solidFill>
            </a:rPr>
            <a:t>freezemaster.com</a:t>
          </a:r>
        </a:p>
        <a:p>
          <a:pPr marL="228600" lvl="1" indent="-228600" algn="l" defTabSz="1066800">
            <a:lnSpc>
              <a:spcPct val="90000"/>
            </a:lnSpc>
            <a:spcBef>
              <a:spcPct val="0"/>
            </a:spcBef>
            <a:spcAft>
              <a:spcPct val="15000"/>
            </a:spcAft>
            <a:buFont typeface="Wingdings" pitchFamily="2" charset="2"/>
            <a:buChar char="§"/>
          </a:pPr>
          <a:r>
            <a:rPr lang="en-US" sz="2400" kern="1200" dirty="0">
              <a:solidFill>
                <a:srgbClr val="66666B"/>
              </a:solidFill>
            </a:rPr>
            <a:t>Sell Sheet</a:t>
          </a:r>
        </a:p>
        <a:p>
          <a:pPr marL="228600" lvl="1" indent="-228600" algn="l" defTabSz="1066800">
            <a:lnSpc>
              <a:spcPct val="90000"/>
            </a:lnSpc>
            <a:spcBef>
              <a:spcPct val="0"/>
            </a:spcBef>
            <a:spcAft>
              <a:spcPct val="15000"/>
            </a:spcAft>
            <a:buFont typeface="Wingdings" pitchFamily="2" charset="2"/>
            <a:buChar char="§"/>
          </a:pPr>
          <a:r>
            <a:rPr lang="en-US" sz="2400" kern="1200" dirty="0">
              <a:solidFill>
                <a:srgbClr val="66666B"/>
              </a:solidFill>
            </a:rPr>
            <a:t>Product videos</a:t>
          </a:r>
        </a:p>
      </dsp:txBody>
      <dsp:txXfrm>
        <a:off x="3311" y="846238"/>
        <a:ext cx="3228462" cy="2982228"/>
      </dsp:txXfrm>
    </dsp:sp>
    <dsp:sp modelId="{CD8E3E8A-4150-5A4F-B2E7-842D7E9BA9E7}">
      <dsp:nvSpPr>
        <dsp:cNvPr id="0" name=""/>
        <dsp:cNvSpPr/>
      </dsp:nvSpPr>
      <dsp:spPr>
        <a:xfrm>
          <a:off x="3683758" y="155038"/>
          <a:ext cx="3228462" cy="691200"/>
        </a:xfrm>
        <a:prstGeom prst="rect">
          <a:avLst/>
        </a:prstGeom>
        <a:solidFill>
          <a:srgbClr val="623393"/>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Technical Support</a:t>
          </a:r>
        </a:p>
      </dsp:txBody>
      <dsp:txXfrm>
        <a:off x="3683758" y="155038"/>
        <a:ext cx="3228462" cy="691200"/>
      </dsp:txXfrm>
    </dsp:sp>
    <dsp:sp modelId="{279B14F8-A182-F742-9191-A5DD3D1A487E}">
      <dsp:nvSpPr>
        <dsp:cNvPr id="0" name=""/>
        <dsp:cNvSpPr/>
      </dsp:nvSpPr>
      <dsp:spPr>
        <a:xfrm>
          <a:off x="3683758" y="846238"/>
          <a:ext cx="3228462" cy="2982228"/>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Font typeface="Wingdings" pitchFamily="2" charset="2"/>
            <a:buChar char="§"/>
          </a:pPr>
          <a:r>
            <a:rPr lang="en-US" sz="2400" kern="1200" dirty="0">
              <a:solidFill>
                <a:srgbClr val="66666B"/>
              </a:solidFill>
            </a:rPr>
            <a:t>Installation Guide</a:t>
          </a:r>
        </a:p>
        <a:p>
          <a:pPr marL="228600" lvl="1" indent="-228600" algn="l" defTabSz="1066800">
            <a:lnSpc>
              <a:spcPct val="90000"/>
            </a:lnSpc>
            <a:spcBef>
              <a:spcPct val="0"/>
            </a:spcBef>
            <a:spcAft>
              <a:spcPct val="15000"/>
            </a:spcAft>
            <a:buFont typeface="Wingdings" pitchFamily="2" charset="2"/>
            <a:buChar char="§"/>
          </a:pPr>
          <a:r>
            <a:rPr lang="en-US" sz="2400" kern="1200" dirty="0">
              <a:solidFill>
                <a:srgbClr val="66666B"/>
              </a:solidFill>
            </a:rPr>
            <a:t>Technical Data Sheet</a:t>
          </a:r>
        </a:p>
        <a:p>
          <a:pPr marL="228600" lvl="1" indent="-228600" algn="l" defTabSz="1066800">
            <a:lnSpc>
              <a:spcPct val="90000"/>
            </a:lnSpc>
            <a:spcBef>
              <a:spcPct val="0"/>
            </a:spcBef>
            <a:spcAft>
              <a:spcPct val="15000"/>
            </a:spcAft>
            <a:buFont typeface="Wingdings" pitchFamily="2" charset="2"/>
            <a:buChar char="§"/>
          </a:pPr>
          <a:r>
            <a:rPr lang="en-US" sz="2400" kern="1200" dirty="0">
              <a:solidFill>
                <a:srgbClr val="66666B"/>
              </a:solidFill>
            </a:rPr>
            <a:t>Training presentation</a:t>
          </a:r>
        </a:p>
        <a:p>
          <a:pPr marL="228600" lvl="1" indent="-228600" algn="l" defTabSz="1066800">
            <a:lnSpc>
              <a:spcPct val="90000"/>
            </a:lnSpc>
            <a:spcBef>
              <a:spcPct val="0"/>
            </a:spcBef>
            <a:spcAft>
              <a:spcPct val="15000"/>
            </a:spcAft>
            <a:buFont typeface="Wingdings" pitchFamily="2" charset="2"/>
            <a:buChar char="§"/>
          </a:pPr>
          <a:r>
            <a:rPr lang="en-US" sz="2400" kern="1200" dirty="0">
              <a:solidFill>
                <a:srgbClr val="66666B"/>
              </a:solidFill>
            </a:rPr>
            <a:t>FAQs</a:t>
          </a:r>
        </a:p>
        <a:p>
          <a:pPr marL="228600" lvl="1" indent="-228600" algn="l" defTabSz="1066800">
            <a:lnSpc>
              <a:spcPct val="90000"/>
            </a:lnSpc>
            <a:spcBef>
              <a:spcPct val="0"/>
            </a:spcBef>
            <a:spcAft>
              <a:spcPct val="15000"/>
            </a:spcAft>
            <a:buFont typeface="Wingdings" pitchFamily="2" charset="2"/>
            <a:buChar char="§"/>
          </a:pPr>
          <a:r>
            <a:rPr lang="en-US" sz="2400" kern="1200" dirty="0">
              <a:solidFill>
                <a:srgbClr val="66666B"/>
              </a:solidFill>
            </a:rPr>
            <a:t>One-on-one support</a:t>
          </a:r>
        </a:p>
      </dsp:txBody>
      <dsp:txXfrm>
        <a:off x="3683758" y="846238"/>
        <a:ext cx="3228462" cy="2982228"/>
      </dsp:txXfrm>
    </dsp:sp>
    <dsp:sp modelId="{3E6D2CFB-908E-DB41-A63D-016E68DD4F95}">
      <dsp:nvSpPr>
        <dsp:cNvPr id="0" name=""/>
        <dsp:cNvSpPr/>
      </dsp:nvSpPr>
      <dsp:spPr>
        <a:xfrm>
          <a:off x="7364206" y="155038"/>
          <a:ext cx="3228462" cy="691200"/>
        </a:xfrm>
        <a:prstGeom prst="rect">
          <a:avLst/>
        </a:prstGeom>
        <a:solidFill>
          <a:srgbClr val="623393"/>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Additional Resources</a:t>
          </a:r>
        </a:p>
      </dsp:txBody>
      <dsp:txXfrm>
        <a:off x="7364206" y="155038"/>
        <a:ext cx="3228462" cy="691200"/>
      </dsp:txXfrm>
    </dsp:sp>
    <dsp:sp modelId="{6BA0AB95-A548-3941-B5EE-4D7706BA8A6F}">
      <dsp:nvSpPr>
        <dsp:cNvPr id="0" name=""/>
        <dsp:cNvSpPr/>
      </dsp:nvSpPr>
      <dsp:spPr>
        <a:xfrm>
          <a:off x="7364206" y="846238"/>
          <a:ext cx="3228462" cy="2982228"/>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Font typeface="Wingdings" pitchFamily="2" charset="2"/>
            <a:buChar char="§"/>
          </a:pPr>
          <a:r>
            <a:rPr lang="en-US" sz="2400" kern="1200" dirty="0">
              <a:solidFill>
                <a:srgbClr val="66666B"/>
              </a:solidFill>
            </a:rPr>
            <a:t>Hangtag</a:t>
          </a:r>
        </a:p>
        <a:p>
          <a:pPr marL="228600" lvl="1" indent="-228600" algn="l" defTabSz="1066800">
            <a:lnSpc>
              <a:spcPct val="90000"/>
            </a:lnSpc>
            <a:spcBef>
              <a:spcPct val="0"/>
            </a:spcBef>
            <a:spcAft>
              <a:spcPct val="15000"/>
            </a:spcAft>
            <a:buFont typeface="Wingdings" pitchFamily="2" charset="2"/>
            <a:buChar char="§"/>
          </a:pPr>
          <a:r>
            <a:rPr lang="en-US" sz="2400" kern="1200" dirty="0">
              <a:solidFill>
                <a:srgbClr val="66666B"/>
              </a:solidFill>
            </a:rPr>
            <a:t>Safety Data Sheet</a:t>
          </a:r>
        </a:p>
        <a:p>
          <a:pPr marL="228600" lvl="1" indent="-228600" algn="l" defTabSz="1066800">
            <a:lnSpc>
              <a:spcPct val="90000"/>
            </a:lnSpc>
            <a:spcBef>
              <a:spcPct val="0"/>
            </a:spcBef>
            <a:spcAft>
              <a:spcPct val="15000"/>
            </a:spcAft>
            <a:buFont typeface="Wingdings" pitchFamily="2" charset="2"/>
            <a:buChar char="§"/>
          </a:pPr>
          <a:r>
            <a:rPr lang="en-US" sz="2400" kern="1200" dirty="0">
              <a:solidFill>
                <a:srgbClr val="66666B"/>
              </a:solidFill>
            </a:rPr>
            <a:t>Corrosion White Paper</a:t>
          </a:r>
        </a:p>
        <a:p>
          <a:pPr marL="228600" lvl="1" indent="-228600" algn="l" defTabSz="1066800">
            <a:lnSpc>
              <a:spcPct val="90000"/>
            </a:lnSpc>
            <a:spcBef>
              <a:spcPct val="0"/>
            </a:spcBef>
            <a:spcAft>
              <a:spcPct val="15000"/>
            </a:spcAft>
            <a:buFont typeface="Wingdings" pitchFamily="2" charset="2"/>
            <a:buChar char="§"/>
          </a:pPr>
          <a:r>
            <a:rPr lang="en-US" sz="2400" kern="1200" dirty="0">
              <a:solidFill>
                <a:srgbClr val="66666B"/>
              </a:solidFill>
            </a:rPr>
            <a:t>AHJ flyer</a:t>
          </a:r>
        </a:p>
        <a:p>
          <a:pPr marL="228600" lvl="1" indent="-228600" algn="l" defTabSz="1066800">
            <a:lnSpc>
              <a:spcPct val="90000"/>
            </a:lnSpc>
            <a:spcBef>
              <a:spcPct val="0"/>
            </a:spcBef>
            <a:spcAft>
              <a:spcPct val="15000"/>
            </a:spcAft>
            <a:buFont typeface="Wingdings" pitchFamily="2" charset="2"/>
            <a:buChar char="§"/>
          </a:pPr>
          <a:r>
            <a:rPr lang="en-US" sz="2400" kern="1200" dirty="0">
              <a:solidFill>
                <a:srgbClr val="66666B"/>
              </a:solidFill>
            </a:rPr>
            <a:t>NFPA Standards Chart</a:t>
          </a:r>
        </a:p>
        <a:p>
          <a:pPr marL="228600" lvl="1" indent="-228600" algn="l" defTabSz="1066800">
            <a:lnSpc>
              <a:spcPct val="90000"/>
            </a:lnSpc>
            <a:spcBef>
              <a:spcPct val="0"/>
            </a:spcBef>
            <a:spcAft>
              <a:spcPct val="15000"/>
            </a:spcAft>
            <a:buFont typeface="Wingdings" pitchFamily="2" charset="2"/>
            <a:buChar char="§"/>
          </a:pPr>
          <a:r>
            <a:rPr lang="en-US" sz="2400" kern="1200" dirty="0">
              <a:solidFill>
                <a:srgbClr val="66666B"/>
              </a:solidFill>
            </a:rPr>
            <a:t>Promotional items</a:t>
          </a:r>
        </a:p>
      </dsp:txBody>
      <dsp:txXfrm>
        <a:off x="7364206" y="846238"/>
        <a:ext cx="3228462" cy="2982228"/>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3FAEDCD-2C2D-4D1E-B40B-B405E2924155}"/>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A3A7209-075F-42AA-BE4A-217935FD6C88}"/>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4D94FA78-7804-48B7-B9DA-A3064710A481}" type="datetimeFigureOut">
              <a:rPr lang="en-US" smtClean="0"/>
              <a:t>9/15/2022</a:t>
            </a:fld>
            <a:endParaRPr lang="en-US" dirty="0"/>
          </a:p>
        </p:txBody>
      </p:sp>
      <p:sp>
        <p:nvSpPr>
          <p:cNvPr id="4" name="Footer Placeholder 3">
            <a:extLst>
              <a:ext uri="{FF2B5EF4-FFF2-40B4-BE49-F238E27FC236}">
                <a16:creationId xmlns:a16="http://schemas.microsoft.com/office/drawing/2014/main" id="{43E11EA1-3723-4F10-8575-F0F795DBF643}"/>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5BCADB7-A96A-4B15-91DC-250AAC12F3A5}"/>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EF690B5-E03E-41B3-86CA-F184D426867D}" type="slidenum">
              <a:rPr lang="en-US" smtClean="0"/>
              <a:t>‹#›</a:t>
            </a:fld>
            <a:endParaRPr lang="en-US" dirty="0"/>
          </a:p>
        </p:txBody>
      </p:sp>
    </p:spTree>
    <p:extLst>
      <p:ext uri="{BB962C8B-B14F-4D97-AF65-F5344CB8AC3E}">
        <p14:creationId xmlns:p14="http://schemas.microsoft.com/office/powerpoint/2010/main" val="18993520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D293356-0EB5-4BDB-BD94-8B57EE731171}" type="datetimeFigureOut">
              <a:rPr lang="en-US" smtClean="0"/>
              <a:t>9/15/2022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0E801DE-0679-437E-BB95-5B896C1ABD49}" type="slidenum">
              <a:rPr lang="en-US" smtClean="0"/>
              <a:t>‹#›</a:t>
            </a:fld>
            <a:endParaRPr lang="en-US" dirty="0"/>
          </a:p>
        </p:txBody>
      </p:sp>
    </p:spTree>
    <p:extLst>
      <p:ext uri="{BB962C8B-B14F-4D97-AF65-F5344CB8AC3E}">
        <p14:creationId xmlns:p14="http://schemas.microsoft.com/office/powerpoint/2010/main" val="3033458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freezemaster.co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0" dirty="0"/>
              <a:t>Let’s talk about where freezemaster antifreeze can be used. NFPA has a temperature map that shoes the one-day mean temperature across North America. The one-day mean temperature is defined as the average of temperatures taken each hour over a 24 hour period… not at one point in time. </a:t>
            </a:r>
            <a:endParaRPr lang="en-US" dirty="0"/>
          </a:p>
        </p:txBody>
      </p:sp>
      <p:sp>
        <p:nvSpPr>
          <p:cNvPr id="4" name="Slide Number Placeholder 3"/>
          <p:cNvSpPr>
            <a:spLocks noGrp="1"/>
          </p:cNvSpPr>
          <p:nvPr>
            <p:ph type="sldNum" sz="quarter" idx="5"/>
          </p:nvPr>
        </p:nvSpPr>
        <p:spPr/>
        <p:txBody>
          <a:bodyPr/>
          <a:lstStyle/>
          <a:p>
            <a:fld id="{A0E801DE-0679-437E-BB95-5B896C1ABD49}" type="slidenum">
              <a:rPr lang="en-US" smtClean="0"/>
              <a:t>3</a:t>
            </a:fld>
            <a:endParaRPr lang="en-US" dirty="0"/>
          </a:p>
        </p:txBody>
      </p:sp>
    </p:spTree>
    <p:extLst>
      <p:ext uri="{BB962C8B-B14F-4D97-AF65-F5344CB8AC3E}">
        <p14:creationId xmlns:p14="http://schemas.microsoft.com/office/powerpoint/2010/main" val="3836664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E801DE-0679-437E-BB95-5B896C1ABD49}" type="slidenum">
              <a:rPr lang="en-US" smtClean="0"/>
              <a:t>15</a:t>
            </a:fld>
            <a:endParaRPr lang="en-US" dirty="0"/>
          </a:p>
        </p:txBody>
      </p:sp>
    </p:spTree>
    <p:extLst>
      <p:ext uri="{BB962C8B-B14F-4D97-AF65-F5344CB8AC3E}">
        <p14:creationId xmlns:p14="http://schemas.microsoft.com/office/powerpoint/2010/main" val="1852042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choosing an antifreeze for fire sprinkler systems, there are several great options available. When you are evaluating antifreeze brands, be sure to make these 4 considerations.</a:t>
            </a:r>
          </a:p>
        </p:txBody>
      </p:sp>
      <p:sp>
        <p:nvSpPr>
          <p:cNvPr id="4" name="Slide Number Placeholder 3"/>
          <p:cNvSpPr>
            <a:spLocks noGrp="1"/>
          </p:cNvSpPr>
          <p:nvPr>
            <p:ph type="sldNum" sz="quarter" idx="5"/>
          </p:nvPr>
        </p:nvSpPr>
        <p:spPr/>
        <p:txBody>
          <a:bodyPr/>
          <a:lstStyle/>
          <a:p>
            <a:fld id="{A0E801DE-0679-437E-BB95-5B896C1ABD49}" type="slidenum">
              <a:rPr lang="en-US" smtClean="0"/>
              <a:t>16</a:t>
            </a:fld>
            <a:endParaRPr lang="en-US" dirty="0"/>
          </a:p>
        </p:txBody>
      </p:sp>
    </p:spTree>
    <p:extLst>
      <p:ext uri="{BB962C8B-B14F-4D97-AF65-F5344CB8AC3E}">
        <p14:creationId xmlns:p14="http://schemas.microsoft.com/office/powerpoint/2010/main" val="757999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2020, Lubrizol launched UL-listed freezemaster antifreeze. It is available through Viking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SupplyNet</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5 gallon buckets, 55 gallon drums, and 275 gallon totes. NFPA standards require that a placard be placed on the riser of an antifreeze system indicating the antifreeze manufacturer, type, brand, concentration, and volume of the system. These tags are shipped with each container of freezemaster™ antifreeze. If you need more, you can print some out at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www.freezemaster.com</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0E801DE-0679-437E-BB95-5B896C1ABD49}" type="slidenum">
              <a:rPr lang="en-US" smtClean="0"/>
              <a:t>17</a:t>
            </a:fld>
            <a:endParaRPr lang="en-US" dirty="0"/>
          </a:p>
        </p:txBody>
      </p:sp>
    </p:spTree>
    <p:extLst>
      <p:ext uri="{BB962C8B-B14F-4D97-AF65-F5344CB8AC3E}">
        <p14:creationId xmlns:p14="http://schemas.microsoft.com/office/powerpoint/2010/main" val="1281841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freezemaster antifreeze has a minimum use temperature of -12 degrees Fahrenheit and a freeze point of -15 degrees Fahrenheit. The freeze point is the temperature at which the antifreeze solution begins to freeze. You may notice that unlisted antifreezes do not have a minimum use temperature on them, only a freeze point. That’s because minimum use temperature is a term that UL made up specifically for listed antifreezes. It is the freeze point plus a safety factor for outside influences.</a:t>
            </a:r>
          </a:p>
          <a:p>
            <a:pPr marL="0" marR="0" lvl="0" indent="0" algn="l" defTabSz="931774"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pour point and the burst point are less commonly referenced, but the pour point is the lowest temperature at which the antifreeze will remain pourable. The burst point is the temperature at which the frozen antifreeze expands so much that it bursts the piping system.</a:t>
            </a:r>
          </a:p>
          <a:p>
            <a:pPr defTabSz="931774">
              <a:defRPr/>
            </a:pPr>
            <a:endParaRPr lang="en-US" i="1" dirty="0"/>
          </a:p>
        </p:txBody>
      </p:sp>
      <p:sp>
        <p:nvSpPr>
          <p:cNvPr id="4" name="Slide Number Placeholder 3"/>
          <p:cNvSpPr>
            <a:spLocks noGrp="1"/>
          </p:cNvSpPr>
          <p:nvPr>
            <p:ph type="sldNum" sz="quarter" idx="5"/>
          </p:nvPr>
        </p:nvSpPr>
        <p:spPr/>
        <p:txBody>
          <a:bodyPr/>
          <a:lstStyle/>
          <a:p>
            <a:fld id="{A0E801DE-0679-437E-BB95-5B896C1ABD49}" type="slidenum">
              <a:rPr lang="en-US" smtClean="0"/>
              <a:t>18</a:t>
            </a:fld>
            <a:endParaRPr lang="en-US" dirty="0"/>
          </a:p>
        </p:txBody>
      </p:sp>
    </p:spTree>
    <p:extLst>
      <p:ext uri="{BB962C8B-B14F-4D97-AF65-F5344CB8AC3E}">
        <p14:creationId xmlns:p14="http://schemas.microsoft.com/office/powerpoint/2010/main" val="560863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Now that we’ve reviewed where freezemaster can be used, we’re going to go over in detail the many benefits of freezemaster antifreeze. Not only is freezemaster UL-listed and safe to use, it also has the most flexible system volume allowances of any antifreeze on the market and it’s the only antifreeze listed for use with galvanized pipe. Other benefits outside of its enhanced listings include superior corrosion performance and its blue color, which allows installers to identify a fully flushed or filled system.</a:t>
            </a:r>
          </a:p>
          <a:p>
            <a:pPr defTabSz="931774">
              <a:defRPr/>
            </a:pPr>
            <a:r>
              <a:rPr lang="en-US" dirty="0"/>
              <a:t>We will go over these benefits in detail in the following slides.</a:t>
            </a:r>
          </a:p>
        </p:txBody>
      </p:sp>
      <p:sp>
        <p:nvSpPr>
          <p:cNvPr id="4" name="Slide Number Placeholder 3"/>
          <p:cNvSpPr>
            <a:spLocks noGrp="1"/>
          </p:cNvSpPr>
          <p:nvPr>
            <p:ph type="sldNum" sz="quarter" idx="5"/>
          </p:nvPr>
        </p:nvSpPr>
        <p:spPr/>
        <p:txBody>
          <a:bodyPr/>
          <a:lstStyle/>
          <a:p>
            <a:fld id="{A0E801DE-0679-437E-BB95-5B896C1ABD49}" type="slidenum">
              <a:rPr lang="en-US" smtClean="0"/>
              <a:t>19</a:t>
            </a:fld>
            <a:endParaRPr lang="en-US"/>
          </a:p>
        </p:txBody>
      </p:sp>
    </p:spTree>
    <p:extLst>
      <p:ext uri="{BB962C8B-B14F-4D97-AF65-F5344CB8AC3E}">
        <p14:creationId xmlns:p14="http://schemas.microsoft.com/office/powerpoint/2010/main" val="1951542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freezemaster can be used in areas where the lowest mean temperature is -15 degrees Fahrenheit or more. This includes major metropolitan areas like New York City, Boston, Chicago, Omaha, Salt Lake, Vancouver, just to name a few. As you’ll remember, while -15 degrees is where freezemaster starts to freeze, it won’t freeze into a solid until -58 degrees Fahrenheit. So, if one cold winter night it gets down to -16F or even -20F for a few hours, the system should not break or become damaged. As the temperature rises, the antifreeze will unfreeze and return to its normal liquid state and work as normal. You don’t need to drain and refill the system or anything like that; as long as the system was not damaged, you can leave it as-is as. Obviously, you should always use a product in accordance with its listing, including antifreeze. I just want to emphasize that you don’t have to worry if the temperature infrequently goes below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freezemaster’s</a:t>
            </a:r>
            <a:r>
              <a:rPr lang="en-US" sz="1800" dirty="0">
                <a:effectLst/>
                <a:latin typeface="Calibri" panose="020F0502020204030204" pitchFamily="34" charset="0"/>
                <a:ea typeface="Calibri" panose="020F0502020204030204" pitchFamily="34" charset="0"/>
                <a:cs typeface="Times New Roman" panose="02020603050405020304" pitchFamily="18" charset="0"/>
              </a:rPr>
              <a:t> freeze point for a short period of time.</a:t>
            </a:r>
          </a:p>
          <a:p>
            <a:endParaRPr lang="en-US" dirty="0"/>
          </a:p>
        </p:txBody>
      </p:sp>
      <p:sp>
        <p:nvSpPr>
          <p:cNvPr id="4" name="Slide Number Placeholder 3"/>
          <p:cNvSpPr>
            <a:spLocks noGrp="1"/>
          </p:cNvSpPr>
          <p:nvPr>
            <p:ph type="sldNum" sz="quarter" idx="5"/>
          </p:nvPr>
        </p:nvSpPr>
        <p:spPr/>
        <p:txBody>
          <a:bodyPr/>
          <a:lstStyle/>
          <a:p>
            <a:fld id="{A0E801DE-0679-437E-BB95-5B896C1ABD49}" type="slidenum">
              <a:rPr lang="en-US" smtClean="0"/>
              <a:t>20</a:t>
            </a:fld>
            <a:endParaRPr lang="en-US" dirty="0"/>
          </a:p>
        </p:txBody>
      </p:sp>
    </p:spTree>
    <p:extLst>
      <p:ext uri="{BB962C8B-B14F-4D97-AF65-F5344CB8AC3E}">
        <p14:creationId xmlns:p14="http://schemas.microsoft.com/office/powerpoint/2010/main" val="2453587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freezemaster™ antifreeze minimum use temperature lends itself to exterior use along the east and west coast of the continental U.S. and in areas south of the central U.S.  This, however, does not preclude its use in thousands of interior, partially conditioned spaces around the world. </a:t>
            </a:r>
            <a:r>
              <a:rPr lang="en-US" sz="1800" dirty="0">
                <a:effectLst/>
                <a:latin typeface="Calibri" panose="020F0502020204030204" pitchFamily="34" charset="0"/>
                <a:ea typeface="Calibri" panose="020F0502020204030204" pitchFamily="34" charset="0"/>
                <a:cs typeface="Times New Roman" panose="02020603050405020304" pitchFamily="18" charset="0"/>
              </a:rPr>
              <a:t>You can use freezemaster in conditioned interior spaces with unheated areas that are vulnerable to freezing, like in breezeways, loading bays, small walk-in freezers, etc. You can also use it in systems where pipes are charged with water in the summer and are drained and charged with air pressure in the winter.</a:t>
            </a:r>
          </a:p>
          <a:p>
            <a:pPr lvl="0"/>
            <a:endParaRPr lang="en-US" dirty="0"/>
          </a:p>
        </p:txBody>
      </p:sp>
      <p:sp>
        <p:nvSpPr>
          <p:cNvPr id="4" name="Slide Number Placeholder 3"/>
          <p:cNvSpPr>
            <a:spLocks noGrp="1"/>
          </p:cNvSpPr>
          <p:nvPr>
            <p:ph type="sldNum" sz="quarter" idx="5"/>
          </p:nvPr>
        </p:nvSpPr>
        <p:spPr/>
        <p:txBody>
          <a:bodyPr/>
          <a:lstStyle/>
          <a:p>
            <a:fld id="{A0E801DE-0679-437E-BB95-5B896C1ABD49}" type="slidenum">
              <a:rPr lang="en-US" smtClean="0"/>
              <a:t>21</a:t>
            </a:fld>
            <a:endParaRPr lang="en-US" dirty="0"/>
          </a:p>
        </p:txBody>
      </p:sp>
    </p:spTree>
    <p:extLst>
      <p:ext uri="{BB962C8B-B14F-4D97-AF65-F5344CB8AC3E}">
        <p14:creationId xmlns:p14="http://schemas.microsoft.com/office/powerpoint/2010/main" val="564174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question we frequently get from the field is “What happens if the temperature goes beyond the freeze point?” As long as it doesn’t exceed it’s pour point for a long amount of time, there is nothing you need do to. As it gets warmer, freezemaster will begin to unfreeze and eventually return back to normal. As long as the system isn’t damaged, there is no need to replace the antifreeze. That said, if the temperature drops below the solution’s freeze point, the sprinkler system might not operate as designed, so it’s important to be familiar with the average mean temperatures of your region and adhere to the use parameter’s within </a:t>
            </a:r>
            <a:r>
              <a:rPr lang="en-US" dirty="0" err="1"/>
              <a:t>freezemaster’s</a:t>
            </a:r>
            <a:r>
              <a:rPr lang="en-US" dirty="0"/>
              <a:t> listing.</a:t>
            </a:r>
          </a:p>
        </p:txBody>
      </p:sp>
      <p:sp>
        <p:nvSpPr>
          <p:cNvPr id="4" name="Slide Number Placeholder 3"/>
          <p:cNvSpPr>
            <a:spLocks noGrp="1"/>
          </p:cNvSpPr>
          <p:nvPr>
            <p:ph type="sldNum" sz="quarter" idx="5"/>
          </p:nvPr>
        </p:nvSpPr>
        <p:spPr/>
        <p:txBody>
          <a:bodyPr/>
          <a:lstStyle/>
          <a:p>
            <a:fld id="{A0E801DE-0679-437E-BB95-5B896C1ABD49}" type="slidenum">
              <a:rPr lang="en-US" smtClean="0"/>
              <a:t>22</a:t>
            </a:fld>
            <a:endParaRPr lang="en-US" dirty="0"/>
          </a:p>
        </p:txBody>
      </p:sp>
    </p:spTree>
    <p:extLst>
      <p:ext uri="{BB962C8B-B14F-4D97-AF65-F5344CB8AC3E}">
        <p14:creationId xmlns:p14="http://schemas.microsoft.com/office/powerpoint/2010/main" val="452488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Building on its extensive expertise in metallurgy, Lubrizol performed a series of corrosion tests in addition to those required by UL that demonstrated the superior anti-corrosion performance of freezemaster™ antifreeze. The extra protection covers both typical corrosion and a particular form that has been plaguing the fire sprinkler industry known as microbiologically influenced corrosion, or MIC.  In an effort to establish freezemaster™ antifreeze’s MIC resistance versus the other commercially available fluid, Lubrizol contracted with one of the world’s leading laboratories in analyzing metallurgical failure and corrosion behavior. A screening test was developed to explore the conditions conducive to MIC.  This lab then conducted accelerated testing to simulate flow around suspended carbon steel coupons that had been inoculated with sulfate-reducing bacteria (</a:t>
            </a:r>
            <a:r>
              <a:rPr lang="en-US" sz="1200" i="1" kern="1200" dirty="0">
                <a:solidFill>
                  <a:schemeClr val="tx1"/>
                </a:solidFill>
                <a:effectLst/>
                <a:latin typeface="+mn-lt"/>
                <a:ea typeface="+mn-ea"/>
                <a:cs typeface="+mn-cs"/>
              </a:rPr>
              <a:t>desulfovibrio vulgaris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Sulfate-reducing microorganisms are common in anaerobic environments where they aid in the degradation and reliability of the surfaces they inhabit. After 336 hours of this testing, neither solution showed signs of corrosion, but only the freezemaster™ antifreeze, as determined by DNA testing, lacked any sign of continued biofouling from bacterial growth, setting up the conditions for a future problem with MIC. </a:t>
            </a:r>
          </a:p>
        </p:txBody>
      </p:sp>
      <p:sp>
        <p:nvSpPr>
          <p:cNvPr id="4" name="Slide Number Placeholder 3"/>
          <p:cNvSpPr>
            <a:spLocks noGrp="1"/>
          </p:cNvSpPr>
          <p:nvPr>
            <p:ph type="sldNum" sz="quarter" idx="5"/>
          </p:nvPr>
        </p:nvSpPr>
        <p:spPr/>
        <p:txBody>
          <a:bodyPr/>
          <a:lstStyle/>
          <a:p>
            <a:fld id="{A0E801DE-0679-437E-BB95-5B896C1ABD49}" type="slidenum">
              <a:rPr lang="en-US" smtClean="0"/>
              <a:t>23</a:t>
            </a:fld>
            <a:endParaRPr lang="en-US" dirty="0"/>
          </a:p>
        </p:txBody>
      </p:sp>
    </p:spTree>
    <p:extLst>
      <p:ext uri="{BB962C8B-B14F-4D97-AF65-F5344CB8AC3E}">
        <p14:creationId xmlns:p14="http://schemas.microsoft.com/office/powerpoint/2010/main" val="3453869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shows the results of the testing Lubrizol conducted.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an accelerated version of IP 287 test, Lubrizol compared the corrosion behavior on cast iron chips placed on filter paper and saturated with freezemaster™ antifreeze or LFP antifreeze. After two hours, the chips were removed, and the filter paper rinsed to expose the area covered by the chips and arrive at a resulting percentage of rust. freezemaster™ antifreeze presented no corrosion while the other commercially available fluid gave rise to 65% rust during the test, indicating inferior corrosion protection.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No corrosion leads to less maintenance and repairs and a longer system lifetime, providing the building owner more confidence as well as cost savings.</a:t>
            </a:r>
            <a:endParaRPr lang="en-US" sz="1200" kern="1200" dirty="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5"/>
          </p:nvPr>
        </p:nvSpPr>
        <p:spPr/>
        <p:txBody>
          <a:bodyPr/>
          <a:lstStyle/>
          <a:p>
            <a:fld id="{A0E801DE-0679-437E-BB95-5B896C1ABD49}" type="slidenum">
              <a:rPr lang="en-US" smtClean="0"/>
              <a:t>24</a:t>
            </a:fld>
            <a:endParaRPr lang="en-US" dirty="0"/>
          </a:p>
        </p:txBody>
      </p:sp>
    </p:spTree>
    <p:extLst>
      <p:ext uri="{BB962C8B-B14F-4D97-AF65-F5344CB8AC3E}">
        <p14:creationId xmlns:p14="http://schemas.microsoft.com/office/powerpoint/2010/main" val="1419068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First, let’s go over the background of antifreeze for fire sprinkler systems.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think about the antifreezes you are familiar with. Would you smoke a cigarette or light a match while pouring antifreeze into the hood of your car? Absolutely not – because it’s flammable, right?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Well, until the mid-2000s, installers were putting this same type of antifreeze in a fire sprinkler system. And some still are to this day, despite there being 5 documented cases from 1997 to 2010 where it was concluded that the antifreeze in the fire sprinkler system caused an explosion, resulting in occupant injuries and even death.</a:t>
            </a:r>
          </a:p>
        </p:txBody>
      </p:sp>
      <p:sp>
        <p:nvSpPr>
          <p:cNvPr id="4" name="Slide Number Placeholder 3"/>
          <p:cNvSpPr>
            <a:spLocks noGrp="1"/>
          </p:cNvSpPr>
          <p:nvPr>
            <p:ph type="sldNum" sz="quarter" idx="5"/>
          </p:nvPr>
        </p:nvSpPr>
        <p:spPr/>
        <p:txBody>
          <a:bodyPr/>
          <a:lstStyle/>
          <a:p>
            <a:fld id="{A0E801DE-0679-437E-BB95-5B896C1ABD49}" type="slidenum">
              <a:rPr lang="en-US" smtClean="0"/>
              <a:t>4</a:t>
            </a:fld>
            <a:endParaRPr lang="en-US"/>
          </a:p>
        </p:txBody>
      </p:sp>
    </p:spTree>
    <p:extLst>
      <p:ext uri="{BB962C8B-B14F-4D97-AF65-F5344CB8AC3E}">
        <p14:creationId xmlns:p14="http://schemas.microsoft.com/office/powerpoint/2010/main" val="3343203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In terms of compatibility, freezemaster is listed for use with several piping materials, such as CPVC, PEX, steel, brass, stainless steel, black steel, bronze, and cast iron steel. Freezemaster is the ONLY antifreeze that is UL-listed for use with galvanized piping systems. In terms of compatibility with other system components with rubber type seals like valves, couplings, or specialty sprinkler head adapters, freezemaster is UL listed as compatible with EPDM, butyl rubber, natural rubber, NBR, and SBR.</a:t>
            </a:r>
          </a:p>
        </p:txBody>
      </p:sp>
      <p:sp>
        <p:nvSpPr>
          <p:cNvPr id="4" name="Slide Number Placeholder 3"/>
          <p:cNvSpPr>
            <a:spLocks noGrp="1"/>
          </p:cNvSpPr>
          <p:nvPr>
            <p:ph type="sldNum" sz="quarter" idx="5"/>
          </p:nvPr>
        </p:nvSpPr>
        <p:spPr/>
        <p:txBody>
          <a:bodyPr/>
          <a:lstStyle/>
          <a:p>
            <a:fld id="{A0E801DE-0679-437E-BB95-5B896C1ABD49}" type="slidenum">
              <a:rPr lang="en-US" smtClean="0"/>
              <a:t>25</a:t>
            </a:fld>
            <a:endParaRPr lang="en-US" dirty="0"/>
          </a:p>
        </p:txBody>
      </p:sp>
    </p:spTree>
    <p:extLst>
      <p:ext uri="{BB962C8B-B14F-4D97-AF65-F5344CB8AC3E}">
        <p14:creationId xmlns:p14="http://schemas.microsoft.com/office/powerpoint/2010/main" val="28680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Every listed antifreeze has parameters around system volume per application, but these parameters vary across each brand of antifreeze, so it’s critically important to always refer to the manufacturer’s guidelines for specific listings and allowances.</a:t>
            </a:r>
          </a:p>
          <a:p>
            <a:r>
              <a:rPr lang="en-US" i="0" dirty="0"/>
              <a:t>In NFPA 13D applications, freezemaster is listed for use in systems up to 500 gallons in volume in accordance with NFPA design criteria.</a:t>
            </a:r>
          </a:p>
          <a:p>
            <a:endParaRPr lang="en-US" i="0" dirty="0"/>
          </a:p>
          <a:p>
            <a:r>
              <a:rPr lang="en-US" i="0" dirty="0"/>
              <a:t>In NFPA 13R applications, which includes corridors, garages for single dwelling units, and compartmented Ordinary Hazard areas less than 500 square feet, freezemaster is listed for use in systems up to 500 gallons in volume in accordance with NFPA 13R design criteria. In areas like attics in NFPA 13R occupancies where NFPA 13 design criteria is required, use the applicable volume limitation for the hazard area for NFPA 13.</a:t>
            </a:r>
          </a:p>
          <a:p>
            <a:endParaRPr lang="en-US" i="0" dirty="0"/>
          </a:p>
          <a:p>
            <a:r>
              <a:rPr lang="en-US" i="0" dirty="0"/>
              <a:t>In NFPA 13 light hazard applications, freezemaster is listed for use in systems up to 500 gallons. In systems sized 200 gallons and under, NFPA 13 design criteria is used. In system sizes between 200 gallons and 500 gallons, NFPA 13 dry system hydraulic design criteria must be used, where the system hydraulics are designed as a dry system even though the system is filled with antifreeze.</a:t>
            </a:r>
          </a:p>
          <a:p>
            <a:endParaRPr lang="en-US" i="0" dirty="0"/>
          </a:p>
          <a:p>
            <a:r>
              <a:rPr lang="en-US" i="0" dirty="0"/>
              <a:t>In NFPA 13 ordinary hazard groups 1 &amp; 2 applications, freezemaster is unique in that it has the highest volume allowances for these applications. Tyco LFP and LFP plus are only listed for system sizes up to 40 gallons in ordinary hazard occupancies. freezemaster on the other hand is listed for use in systems sized up to 375 gallons. In ordinary hazard 1 and 2 systems that are over 40 gallons, dry system hydraulic design criteria must be used. </a:t>
            </a:r>
          </a:p>
          <a:p>
            <a:endParaRPr lang="en-US" i="0" dirty="0"/>
          </a:p>
          <a:p>
            <a:r>
              <a:rPr lang="en-US" i="0" dirty="0"/>
              <a:t>In NFPA 13 storage applications, freezemaster is listed for use in system volumes up to 45 gallons.</a:t>
            </a:r>
          </a:p>
          <a:p>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lumMod val="50000"/>
                  </a:schemeClr>
                </a:solidFill>
                <a:cs typeface="Arial" panose="020B0604020202020204" pitchFamily="34" charset="0"/>
              </a:rPr>
              <a:t>Note that existing systems can be split into several unique systems without using the dry system hydraulic design criteria as long as each system’s volume does not exceed the maximum volume defined in the listing for the occupancy.</a:t>
            </a:r>
          </a:p>
          <a:p>
            <a:endParaRPr lang="en-US" i="0" dirty="0"/>
          </a:p>
        </p:txBody>
      </p:sp>
      <p:sp>
        <p:nvSpPr>
          <p:cNvPr id="4" name="Slide Number Placeholder 3"/>
          <p:cNvSpPr>
            <a:spLocks noGrp="1"/>
          </p:cNvSpPr>
          <p:nvPr>
            <p:ph type="sldNum" sz="quarter" idx="5"/>
          </p:nvPr>
        </p:nvSpPr>
        <p:spPr/>
        <p:txBody>
          <a:bodyPr/>
          <a:lstStyle/>
          <a:p>
            <a:fld id="{A0E801DE-0679-437E-BB95-5B896C1ABD49}" type="slidenum">
              <a:rPr lang="en-US" smtClean="0"/>
              <a:t>26</a:t>
            </a:fld>
            <a:endParaRPr lang="en-US" dirty="0"/>
          </a:p>
        </p:txBody>
      </p:sp>
    </p:spTree>
    <p:extLst>
      <p:ext uri="{BB962C8B-B14F-4D97-AF65-F5344CB8AC3E}">
        <p14:creationId xmlns:p14="http://schemas.microsoft.com/office/powerpoint/2010/main" val="842782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5"/>
          </p:nvPr>
        </p:nvSpPr>
        <p:spPr/>
        <p:txBody>
          <a:bodyPr/>
          <a:lstStyle/>
          <a:p>
            <a:fld id="{A0E801DE-0679-437E-BB95-5B896C1ABD49}" type="slidenum">
              <a:rPr lang="en-US" smtClean="0"/>
              <a:t>27</a:t>
            </a:fld>
            <a:endParaRPr lang="en-US"/>
          </a:p>
        </p:txBody>
      </p:sp>
    </p:spTree>
    <p:extLst>
      <p:ext uri="{BB962C8B-B14F-4D97-AF65-F5344CB8AC3E}">
        <p14:creationId xmlns:p14="http://schemas.microsoft.com/office/powerpoint/2010/main" val="1938554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Per NFPA 25, all components, systems and antifreeze shall be tested to verify function as per the intervals specified in NFPA 25. The antifreeze shall be tested for composition effectiveness annually at the most remote portion and where it interfaces with the wet pipe system, using a refractometer or a hydrometer. For systems over 150 gallons, one additional test point shall be conducted every 100 feet. If a sample exhibits a concentration outside of the parameters, the system shall be drained and refilled.</a:t>
            </a:r>
          </a:p>
          <a:p>
            <a:endParaRPr lang="en-US" dirty="0"/>
          </a:p>
        </p:txBody>
      </p:sp>
      <p:sp>
        <p:nvSpPr>
          <p:cNvPr id="4" name="Slide Number Placeholder 3"/>
          <p:cNvSpPr>
            <a:spLocks noGrp="1"/>
          </p:cNvSpPr>
          <p:nvPr>
            <p:ph type="sldNum" sz="quarter" idx="5"/>
          </p:nvPr>
        </p:nvSpPr>
        <p:spPr/>
        <p:txBody>
          <a:bodyPr/>
          <a:lstStyle/>
          <a:p>
            <a:fld id="{A0E801DE-0679-437E-BB95-5B896C1ABD49}" type="slidenum">
              <a:rPr lang="en-US" smtClean="0"/>
              <a:t>29</a:t>
            </a:fld>
            <a:endParaRPr lang="en-US" dirty="0"/>
          </a:p>
        </p:txBody>
      </p:sp>
    </p:spTree>
    <p:extLst>
      <p:ext uri="{BB962C8B-B14F-4D97-AF65-F5344CB8AC3E}">
        <p14:creationId xmlns:p14="http://schemas.microsoft.com/office/powerpoint/2010/main" val="33241825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E801DE-0679-437E-BB95-5B896C1ABD49}" type="slidenum">
              <a:rPr lang="en-US" smtClean="0"/>
              <a:t>30</a:t>
            </a:fld>
            <a:endParaRPr lang="en-US" dirty="0"/>
          </a:p>
        </p:txBody>
      </p:sp>
    </p:spTree>
    <p:extLst>
      <p:ext uri="{BB962C8B-B14F-4D97-AF65-F5344CB8AC3E}">
        <p14:creationId xmlns:p14="http://schemas.microsoft.com/office/powerpoint/2010/main" val="16187995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We’ve covered a lot in this training today and we have several more resources available to you such as installation guides, videos, white papers, a FAQ sheet, and more. All of these great resources can be found at www.freezemaster.com.</a:t>
            </a:r>
          </a:p>
        </p:txBody>
      </p:sp>
      <p:sp>
        <p:nvSpPr>
          <p:cNvPr id="4" name="Slide Number Placeholder 3"/>
          <p:cNvSpPr>
            <a:spLocks noGrp="1"/>
          </p:cNvSpPr>
          <p:nvPr>
            <p:ph type="sldNum" sz="quarter" idx="5"/>
          </p:nvPr>
        </p:nvSpPr>
        <p:spPr/>
        <p:txBody>
          <a:bodyPr/>
          <a:lstStyle/>
          <a:p>
            <a:fld id="{A0E801DE-0679-437E-BB95-5B896C1ABD49}" type="slidenum">
              <a:rPr lang="en-US" smtClean="0"/>
              <a:t>31</a:t>
            </a:fld>
            <a:endParaRPr lang="en-US" dirty="0"/>
          </a:p>
        </p:txBody>
      </p:sp>
    </p:spTree>
    <p:extLst>
      <p:ext uri="{BB962C8B-B14F-4D97-AF65-F5344CB8AC3E}">
        <p14:creationId xmlns:p14="http://schemas.microsoft.com/office/powerpoint/2010/main" val="19522951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supporting documentation, videos, and even extra system hang tags can be found under the “Resources” tab at www.freezemaster.com</a:t>
            </a:r>
          </a:p>
        </p:txBody>
      </p:sp>
      <p:sp>
        <p:nvSpPr>
          <p:cNvPr id="4" name="Slide Number Placeholder 3"/>
          <p:cNvSpPr>
            <a:spLocks noGrp="1"/>
          </p:cNvSpPr>
          <p:nvPr>
            <p:ph type="sldNum" sz="quarter" idx="5"/>
          </p:nvPr>
        </p:nvSpPr>
        <p:spPr/>
        <p:txBody>
          <a:bodyPr/>
          <a:lstStyle/>
          <a:p>
            <a:fld id="{A0E801DE-0679-437E-BB95-5B896C1ABD49}" type="slidenum">
              <a:rPr lang="en-US" smtClean="0"/>
              <a:t>32</a:t>
            </a:fld>
            <a:endParaRPr lang="en-US" dirty="0"/>
          </a:p>
        </p:txBody>
      </p:sp>
    </p:spTree>
    <p:extLst>
      <p:ext uri="{BB962C8B-B14F-4D97-AF65-F5344CB8AC3E}">
        <p14:creationId xmlns:p14="http://schemas.microsoft.com/office/powerpoint/2010/main" val="10559724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this module comes to a close, let’s take a moment to go over some key points. </a:t>
            </a:r>
          </a:p>
        </p:txBody>
      </p:sp>
      <p:sp>
        <p:nvSpPr>
          <p:cNvPr id="4" name="Slide Number Placeholder 3"/>
          <p:cNvSpPr>
            <a:spLocks noGrp="1"/>
          </p:cNvSpPr>
          <p:nvPr>
            <p:ph type="sldNum" sz="quarter" idx="5"/>
          </p:nvPr>
        </p:nvSpPr>
        <p:spPr/>
        <p:txBody>
          <a:bodyPr/>
          <a:lstStyle/>
          <a:p>
            <a:fld id="{A0E801DE-0679-437E-BB95-5B896C1ABD49}" type="slidenum">
              <a:rPr lang="en-US" smtClean="0"/>
              <a:t>33</a:t>
            </a:fld>
            <a:endParaRPr lang="en-US"/>
          </a:p>
        </p:txBody>
      </p:sp>
    </p:spTree>
    <p:extLst>
      <p:ext uri="{BB962C8B-B14F-4D97-AF65-F5344CB8AC3E}">
        <p14:creationId xmlns:p14="http://schemas.microsoft.com/office/powerpoint/2010/main" val="26341216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E801DE-0679-437E-BB95-5B896C1ABD49}" type="slidenum">
              <a:rPr lang="en-US" smtClean="0"/>
              <a:t>34</a:t>
            </a:fld>
            <a:endParaRPr lang="en-US" dirty="0"/>
          </a:p>
        </p:txBody>
      </p:sp>
    </p:spTree>
    <p:extLst>
      <p:ext uri="{BB962C8B-B14F-4D97-AF65-F5344CB8AC3E}">
        <p14:creationId xmlns:p14="http://schemas.microsoft.com/office/powerpoint/2010/main" val="29291972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Here is a general overview of an antifreeze system loop. Once the sprinkler system activates, </a:t>
            </a:r>
            <a:r>
              <a:rPr lang="en-US" dirty="0" err="1"/>
              <a:t>freezemasterTM</a:t>
            </a:r>
            <a:r>
              <a:rPr lang="en-US" dirty="0"/>
              <a:t> antifreeze immediately discharges from the sprinklers and is followed by water. </a:t>
            </a:r>
          </a:p>
          <a:p>
            <a:pPr defTabSz="931774">
              <a:defRPr/>
            </a:pPr>
            <a:endParaRPr lang="en-US" dirty="0"/>
          </a:p>
          <a:p>
            <a:pPr defTabSz="931774">
              <a:defRPr/>
            </a:pPr>
            <a:r>
              <a:rPr lang="en-US" dirty="0" err="1"/>
              <a:t>ote</a:t>
            </a:r>
            <a:r>
              <a:rPr lang="en-US" dirty="0"/>
              <a:t> that while an expansion tank on a freezemaster antifreeze system is not required, Lubrizol highly recommends installing one as it prevents water intrusion into the system, which could potentially damage the system or alter performance. Lubrizol recommends the use of UL=listed Fire-X-</a:t>
            </a:r>
            <a:r>
              <a:rPr lang="en-US" dirty="0" err="1"/>
              <a:t>Trol</a:t>
            </a:r>
            <a:r>
              <a:rPr lang="en-US" dirty="0"/>
              <a:t> and FPPI expansion tanks, which are both available through Viking </a:t>
            </a:r>
            <a:r>
              <a:rPr lang="en-US" dirty="0" err="1"/>
              <a:t>SupplyNet</a:t>
            </a:r>
            <a:r>
              <a:rPr lang="en-US" dirty="0"/>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choose not to install an expansion tank, it is  critical that thermal expansion is considered in your system design. You can refer to NFPA 13 for alternate options.</a:t>
            </a:r>
          </a:p>
          <a:p>
            <a:endParaRPr lang="en-US" dirty="0"/>
          </a:p>
          <a:p>
            <a:endParaRPr lang="en-US" dirty="0"/>
          </a:p>
        </p:txBody>
      </p:sp>
      <p:sp>
        <p:nvSpPr>
          <p:cNvPr id="4" name="Slide Number Placeholder 3"/>
          <p:cNvSpPr>
            <a:spLocks noGrp="1"/>
          </p:cNvSpPr>
          <p:nvPr>
            <p:ph type="sldNum" sz="quarter" idx="5"/>
          </p:nvPr>
        </p:nvSpPr>
        <p:spPr/>
        <p:txBody>
          <a:bodyPr/>
          <a:lstStyle/>
          <a:p>
            <a:fld id="{A0E801DE-0679-437E-BB95-5B896C1ABD49}" type="slidenum">
              <a:rPr lang="en-US" smtClean="0"/>
              <a:t>35</a:t>
            </a:fld>
            <a:endParaRPr lang="en-US" dirty="0"/>
          </a:p>
        </p:txBody>
      </p:sp>
    </p:spTree>
    <p:extLst>
      <p:ext uri="{BB962C8B-B14F-4D97-AF65-F5344CB8AC3E}">
        <p14:creationId xmlns:p14="http://schemas.microsoft.com/office/powerpoint/2010/main" val="4063267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In order to become listed, an antifreeze must pass several rigorous, multi-faceted tests that are part of UL 2901. You should be using a listed antifreeze because it is not only important to be in compliance with NFPA standards, but also because, as I said before, unlisted antifreezes present life safety concerns because they are combustible. This slide shows just some of the rigorous testing that an antifreeze solution has to go through in order to become listed, including characterization tests, fluid performance tests, and exposure to fire tests. Basically, all of this testing combined has to prove that the antifreeze will not substantially contribute to the heat release rate of a fire, that it will not contribute to corrosion in metallic systems, and at which temperatures it will work effectively and safely.</a:t>
            </a:r>
          </a:p>
          <a:p>
            <a:endParaRPr lang="en-US" dirty="0"/>
          </a:p>
        </p:txBody>
      </p:sp>
      <p:sp>
        <p:nvSpPr>
          <p:cNvPr id="4" name="Slide Number Placeholder 3"/>
          <p:cNvSpPr>
            <a:spLocks noGrp="1"/>
          </p:cNvSpPr>
          <p:nvPr>
            <p:ph type="sldNum" sz="quarter" idx="5"/>
          </p:nvPr>
        </p:nvSpPr>
        <p:spPr/>
        <p:txBody>
          <a:bodyPr/>
          <a:lstStyle/>
          <a:p>
            <a:fld id="{A0E801DE-0679-437E-BB95-5B896C1ABD49}" type="slidenum">
              <a:rPr lang="en-US" smtClean="0"/>
              <a:t>6</a:t>
            </a:fld>
            <a:endParaRPr lang="en-US" dirty="0"/>
          </a:p>
        </p:txBody>
      </p:sp>
    </p:spTree>
    <p:extLst>
      <p:ext uri="{BB962C8B-B14F-4D97-AF65-F5344CB8AC3E}">
        <p14:creationId xmlns:p14="http://schemas.microsoft.com/office/powerpoint/2010/main" val="22811686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40000"/>
              </a:lnSpc>
            </a:pPr>
            <a:r>
              <a:rPr lang="en-US" dirty="0"/>
              <a:t>There are three distinct figures in NFPA 13 describing the layout of an antifreeze system including the importance of conducting a full flow-through test on a backflow device.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the Hydraulic calculations for the use of antifreeze are outlined in NFPA 13 and it is imperative that these guidelines are followed. Both the Hazen Williams and the Darcy-</a:t>
            </a:r>
            <a:r>
              <a:rPr lang="en-US" dirty="0" err="1"/>
              <a:t>Weisbach</a:t>
            </a:r>
            <a:r>
              <a:rPr lang="en-US" dirty="0"/>
              <a:t> equation are outlined in NFPA 13 as design criteria for antifreeze, and the Darcy-</a:t>
            </a:r>
            <a:r>
              <a:rPr lang="en-US" dirty="0" err="1"/>
              <a:t>Weisbach</a:t>
            </a:r>
            <a:r>
              <a:rPr lang="en-US" dirty="0"/>
              <a:t> equation is generally used for systems over 40 gallons.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need guidance or have any questions on planning for or designing a freezemaster antifreeze system, please don’t hesitate to reach out to your local Lubrizol representative.</a:t>
            </a:r>
          </a:p>
        </p:txBody>
      </p:sp>
      <p:sp>
        <p:nvSpPr>
          <p:cNvPr id="4" name="Slide Number Placeholder 3"/>
          <p:cNvSpPr>
            <a:spLocks noGrp="1"/>
          </p:cNvSpPr>
          <p:nvPr>
            <p:ph type="sldNum" sz="quarter" idx="5"/>
          </p:nvPr>
        </p:nvSpPr>
        <p:spPr/>
        <p:txBody>
          <a:bodyPr/>
          <a:lstStyle/>
          <a:p>
            <a:fld id="{A0E801DE-0679-437E-BB95-5B896C1ABD49}" type="slidenum">
              <a:rPr lang="en-US" smtClean="0"/>
              <a:t>36</a:t>
            </a:fld>
            <a:endParaRPr lang="en-US" dirty="0"/>
          </a:p>
        </p:txBody>
      </p:sp>
    </p:spTree>
    <p:extLst>
      <p:ext uri="{BB962C8B-B14F-4D97-AF65-F5344CB8AC3E}">
        <p14:creationId xmlns:p14="http://schemas.microsoft.com/office/powerpoint/2010/main" val="1615067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freezemaster antifreeze has a minimum use temperature of -12 degrees Fahrenheit and a freeze point of -15 degrees Fahrenheit. The freeze point is the temperature at which the antifreeze solution begins to freeze. You may notice that unlisted antifreezes do not have a minimum use temperature on them, only a freeze point. That’s because minimum use temperature is a term that UL made up specifically for listed antifreezes. It is the freeze point plus a safety factor for outside influences.</a:t>
            </a:r>
          </a:p>
          <a:p>
            <a:pPr marL="0" marR="0" lvl="0" indent="0" algn="l" defTabSz="931774"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pour point and the burst point are less commonly referenced, but the pour point is the lowest temperature at which the antifreeze will remain pourable. The burst point is the temperature at which the frozen antifreeze expands so much that it bursts the piping system.</a:t>
            </a:r>
          </a:p>
          <a:p>
            <a:pPr defTabSz="931774">
              <a:defRPr/>
            </a:pPr>
            <a:endParaRPr lang="en-US" i="1" dirty="0"/>
          </a:p>
        </p:txBody>
      </p:sp>
      <p:sp>
        <p:nvSpPr>
          <p:cNvPr id="4" name="Slide Number Placeholder 3"/>
          <p:cNvSpPr>
            <a:spLocks noGrp="1"/>
          </p:cNvSpPr>
          <p:nvPr>
            <p:ph type="sldNum" sz="quarter" idx="5"/>
          </p:nvPr>
        </p:nvSpPr>
        <p:spPr/>
        <p:txBody>
          <a:bodyPr/>
          <a:lstStyle/>
          <a:p>
            <a:fld id="{A0E801DE-0679-437E-BB95-5B896C1ABD49}" type="slidenum">
              <a:rPr lang="en-US" smtClean="0"/>
              <a:t>7</a:t>
            </a:fld>
            <a:endParaRPr lang="en-US" dirty="0"/>
          </a:p>
        </p:txBody>
      </p:sp>
    </p:spTree>
    <p:extLst>
      <p:ext uri="{BB962C8B-B14F-4D97-AF65-F5344CB8AC3E}">
        <p14:creationId xmlns:p14="http://schemas.microsoft.com/office/powerpoint/2010/main" val="3501896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question we frequently get from the field is “What happens if the temperature goes beyond the freeze point?” As long as it doesn’t exceed it’s pour point for a long amount of time, there is nothing you need do to. As it gets warmer, freezemaster will begin to unfreeze and eventually return back to normal. As long as the system isn’t damaged, there is no need to replace the antifreeze. That said, if the temperature drops below the solution’s freeze point, the sprinkler system might not operate as designed, so it’s important to be familiar with the average mean temperatures of your region and adhere to the use parameter’s within </a:t>
            </a:r>
            <a:r>
              <a:rPr lang="en-US" dirty="0" err="1"/>
              <a:t>freezemaster’s</a:t>
            </a:r>
            <a:r>
              <a:rPr lang="en-US" dirty="0"/>
              <a:t> listing.</a:t>
            </a:r>
          </a:p>
        </p:txBody>
      </p:sp>
      <p:sp>
        <p:nvSpPr>
          <p:cNvPr id="4" name="Slide Number Placeholder 3"/>
          <p:cNvSpPr>
            <a:spLocks noGrp="1"/>
          </p:cNvSpPr>
          <p:nvPr>
            <p:ph type="sldNum" sz="quarter" idx="5"/>
          </p:nvPr>
        </p:nvSpPr>
        <p:spPr/>
        <p:txBody>
          <a:bodyPr/>
          <a:lstStyle/>
          <a:p>
            <a:fld id="{A0E801DE-0679-437E-BB95-5B896C1ABD49}" type="slidenum">
              <a:rPr lang="en-US" smtClean="0"/>
              <a:t>8</a:t>
            </a:fld>
            <a:endParaRPr lang="en-US" dirty="0"/>
          </a:p>
        </p:txBody>
      </p:sp>
    </p:spTree>
    <p:extLst>
      <p:ext uri="{BB962C8B-B14F-4D97-AF65-F5344CB8AC3E}">
        <p14:creationId xmlns:p14="http://schemas.microsoft.com/office/powerpoint/2010/main" val="2825510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question we frequently get from the field is “What happens if the temperature goes beyond the freeze point?” As long as it doesn’t exceed it’s pour point for a long amount of time, there is nothing you need do to. As it gets warmer, freezemaster will begin to unfreeze and eventually return back to normal. As long as the system isn’t damaged, there is no need to replace the antifreeze. That said, if the temperature drops below the solution’s freeze point, the sprinkler system might not operate as designed, so it’s important to be familiar with the average mean temperatures of your region and adhere to the use parameter’s within </a:t>
            </a:r>
            <a:r>
              <a:rPr lang="en-US" dirty="0" err="1"/>
              <a:t>freezemaster’s</a:t>
            </a:r>
            <a:r>
              <a:rPr lang="en-US" dirty="0"/>
              <a:t> listing.</a:t>
            </a:r>
          </a:p>
        </p:txBody>
      </p:sp>
      <p:sp>
        <p:nvSpPr>
          <p:cNvPr id="4" name="Slide Number Placeholder 3"/>
          <p:cNvSpPr>
            <a:spLocks noGrp="1"/>
          </p:cNvSpPr>
          <p:nvPr>
            <p:ph type="sldNum" sz="quarter" idx="5"/>
          </p:nvPr>
        </p:nvSpPr>
        <p:spPr/>
        <p:txBody>
          <a:bodyPr/>
          <a:lstStyle/>
          <a:p>
            <a:fld id="{A0E801DE-0679-437E-BB95-5B896C1ABD49}" type="slidenum">
              <a:rPr lang="en-US" smtClean="0"/>
              <a:t>9</a:t>
            </a:fld>
            <a:endParaRPr lang="en-US" dirty="0"/>
          </a:p>
        </p:txBody>
      </p:sp>
    </p:spTree>
    <p:extLst>
      <p:ext uri="{BB962C8B-B14F-4D97-AF65-F5344CB8AC3E}">
        <p14:creationId xmlns:p14="http://schemas.microsoft.com/office/powerpoint/2010/main" val="704716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with any standard and regulation, it’s very detailed, but there are two critically important takeaways. One is since 2012, new antifreeze systems must be installed with a listed antifreeze. Because a listed antifreeze didn’t exist until 2018, many officials made concessions or many contractors employed other freeze protection methods, such as dry systems, up to that point. But now that there are multiple listed antifreezes available on the market, we are seeing these regulations for newly installed systems widely enforced.</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second key takeaway is for existing systems that were installed prior to September 30, 2012. NFPA 25 requires that unlisted antifreeze be drained from these systems and refilled with a listed antifreeze, or employ a different freeze protection method, by September 30, 2022. So, if you are dealing with a system that still uses an unlisted antifreeze, know that it must be replaced with a listed antifreeze or retrofitted with a different freeze protection method by September 30, 2022.</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0E801DE-0679-437E-BB95-5B896C1ABD49}" type="slidenum">
              <a:rPr lang="en-US" smtClean="0"/>
              <a:t>12</a:t>
            </a:fld>
            <a:endParaRPr lang="en-US" dirty="0"/>
          </a:p>
        </p:txBody>
      </p:sp>
    </p:spTree>
    <p:extLst>
      <p:ext uri="{BB962C8B-B14F-4D97-AF65-F5344CB8AC3E}">
        <p14:creationId xmlns:p14="http://schemas.microsoft.com/office/powerpoint/2010/main" val="3334417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E801DE-0679-437E-BB95-5B896C1ABD49}" type="slidenum">
              <a:rPr lang="en-US" smtClean="0"/>
              <a:t>13</a:t>
            </a:fld>
            <a:endParaRPr lang="en-US" dirty="0"/>
          </a:p>
        </p:txBody>
      </p:sp>
    </p:spTree>
    <p:extLst>
      <p:ext uri="{BB962C8B-B14F-4D97-AF65-F5344CB8AC3E}">
        <p14:creationId xmlns:p14="http://schemas.microsoft.com/office/powerpoint/2010/main" val="2537173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E801DE-0679-437E-BB95-5B896C1ABD49}" type="slidenum">
              <a:rPr lang="en-US" smtClean="0"/>
              <a:t>14</a:t>
            </a:fld>
            <a:endParaRPr lang="en-US" dirty="0"/>
          </a:p>
        </p:txBody>
      </p:sp>
    </p:spTree>
    <p:extLst>
      <p:ext uri="{BB962C8B-B14F-4D97-AF65-F5344CB8AC3E}">
        <p14:creationId xmlns:p14="http://schemas.microsoft.com/office/powerpoint/2010/main" val="13698510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0EA67-58F5-D448-8629-687C66AC4A21}"/>
              </a:ext>
            </a:extLst>
          </p:cNvPr>
          <p:cNvSpPr>
            <a:spLocks noGrp="1"/>
          </p:cNvSpPr>
          <p:nvPr>
            <p:ph type="ctrTitle" hasCustomPrompt="1"/>
          </p:nvPr>
        </p:nvSpPr>
        <p:spPr>
          <a:xfrm>
            <a:off x="2256310" y="4429495"/>
            <a:ext cx="8482940" cy="961902"/>
          </a:xfrm>
        </p:spPr>
        <p:txBody>
          <a:bodyPr bIns="0" anchor="b"/>
          <a:lstStyle>
            <a:lvl1pPr algn="l">
              <a:defRPr sz="3600" b="0"/>
            </a:lvl1pPr>
          </a:lstStyle>
          <a:p>
            <a:r>
              <a:rPr lang="en-US" dirty="0"/>
              <a:t>CLICK TO EDIT MASTER TITLE STYLE</a:t>
            </a:r>
          </a:p>
        </p:txBody>
      </p:sp>
      <p:sp>
        <p:nvSpPr>
          <p:cNvPr id="3" name="Subtitle 2">
            <a:extLst>
              <a:ext uri="{FF2B5EF4-FFF2-40B4-BE49-F238E27FC236}">
                <a16:creationId xmlns:a16="http://schemas.microsoft.com/office/drawing/2014/main" id="{F5B1AF80-7741-264D-8027-59CC232A280E}"/>
              </a:ext>
            </a:extLst>
          </p:cNvPr>
          <p:cNvSpPr>
            <a:spLocks noGrp="1"/>
          </p:cNvSpPr>
          <p:nvPr>
            <p:ph type="subTitle" idx="1"/>
          </p:nvPr>
        </p:nvSpPr>
        <p:spPr>
          <a:xfrm>
            <a:off x="2244435" y="5585217"/>
            <a:ext cx="8482940" cy="389220"/>
          </a:xfrm>
        </p:spPr>
        <p:txBody>
          <a:bodyPr/>
          <a:lstStyle>
            <a:lvl1pPr marL="0" indent="0" algn="l">
              <a:buNone/>
              <a:defRPr sz="1600" b="0">
                <a:solidFill>
                  <a:srgbClr val="623393"/>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6036A842-785A-664C-ADE8-1A1E2655019B}"/>
              </a:ext>
            </a:extLst>
          </p:cNvPr>
          <p:cNvSpPr>
            <a:spLocks noGrp="1"/>
          </p:cNvSpPr>
          <p:nvPr>
            <p:ph type="sldNum" sz="quarter" idx="12"/>
          </p:nvPr>
        </p:nvSpPr>
        <p:spPr>
          <a:xfrm>
            <a:off x="9192491" y="6468781"/>
            <a:ext cx="2743200" cy="389220"/>
          </a:xfrm>
        </p:spPr>
        <p:txBody>
          <a:bodyPr wrap="none" lIns="0" tIns="0" rIns="0" bIns="0"/>
          <a:lstStyle>
            <a:lvl1pPr>
              <a:defRPr b="1">
                <a:solidFill>
                  <a:schemeClr val="bg1"/>
                </a:solidFill>
                <a:latin typeface="Arial" panose="020B0604020202020204" pitchFamily="34" charset="0"/>
                <a:cs typeface="Arial" panose="020B0604020202020204" pitchFamily="34" charset="0"/>
              </a:defRPr>
            </a:lvl1pPr>
          </a:lstStyle>
          <a:p>
            <a:fld id="{0DFC3FF4-D30C-A647-B8DC-43CCBE00F085}" type="slidenum">
              <a:rPr lang="en-US" smtClean="0"/>
              <a:pPr/>
              <a:t>‹#›</a:t>
            </a:fld>
            <a:endParaRPr lang="en-US" dirty="0"/>
          </a:p>
        </p:txBody>
      </p:sp>
    </p:spTree>
    <p:extLst>
      <p:ext uri="{BB962C8B-B14F-4D97-AF65-F5344CB8AC3E}">
        <p14:creationId xmlns:p14="http://schemas.microsoft.com/office/powerpoint/2010/main" val="4169052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0EA67-58F5-D448-8629-687C66AC4A21}"/>
              </a:ext>
            </a:extLst>
          </p:cNvPr>
          <p:cNvSpPr>
            <a:spLocks noGrp="1"/>
          </p:cNvSpPr>
          <p:nvPr>
            <p:ph type="ctrTitle" hasCustomPrompt="1"/>
          </p:nvPr>
        </p:nvSpPr>
        <p:spPr>
          <a:xfrm>
            <a:off x="2256310" y="4429495"/>
            <a:ext cx="8471065" cy="961902"/>
          </a:xfrm>
        </p:spPr>
        <p:txBody>
          <a:bodyPr bIns="0" anchor="b"/>
          <a:lstStyle>
            <a:lvl1pPr algn="l">
              <a:defRPr sz="3600" b="0"/>
            </a:lvl1pPr>
          </a:lstStyle>
          <a:p>
            <a:r>
              <a:rPr lang="en-US" dirty="0"/>
              <a:t>CLICK TO EDIT MASTER TITLE STYLE</a:t>
            </a:r>
          </a:p>
        </p:txBody>
      </p:sp>
      <p:sp>
        <p:nvSpPr>
          <p:cNvPr id="3" name="Subtitle 2">
            <a:extLst>
              <a:ext uri="{FF2B5EF4-FFF2-40B4-BE49-F238E27FC236}">
                <a16:creationId xmlns:a16="http://schemas.microsoft.com/office/drawing/2014/main" id="{F5B1AF80-7741-264D-8027-59CC232A280E}"/>
              </a:ext>
            </a:extLst>
          </p:cNvPr>
          <p:cNvSpPr>
            <a:spLocks noGrp="1"/>
          </p:cNvSpPr>
          <p:nvPr>
            <p:ph type="subTitle" idx="1"/>
          </p:nvPr>
        </p:nvSpPr>
        <p:spPr>
          <a:xfrm>
            <a:off x="2244435" y="5585217"/>
            <a:ext cx="8482940" cy="389220"/>
          </a:xfrm>
        </p:spPr>
        <p:txBody>
          <a:bodyPr/>
          <a:lstStyle>
            <a:lvl1pPr marL="0" indent="0" algn="l">
              <a:buNone/>
              <a:defRPr sz="1600" b="0">
                <a:solidFill>
                  <a:srgbClr val="623393"/>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6036A842-785A-664C-ADE8-1A1E2655019B}"/>
              </a:ext>
            </a:extLst>
          </p:cNvPr>
          <p:cNvSpPr>
            <a:spLocks noGrp="1"/>
          </p:cNvSpPr>
          <p:nvPr>
            <p:ph type="sldNum" sz="quarter" idx="12"/>
          </p:nvPr>
        </p:nvSpPr>
        <p:spPr>
          <a:xfrm>
            <a:off x="9192491" y="6468781"/>
            <a:ext cx="2743200" cy="389220"/>
          </a:xfrm>
        </p:spPr>
        <p:txBody>
          <a:bodyPr wrap="none" lIns="0" tIns="0" rIns="0" bIns="0"/>
          <a:lstStyle>
            <a:lvl1pPr>
              <a:defRPr b="1">
                <a:solidFill>
                  <a:schemeClr val="bg1"/>
                </a:solidFill>
                <a:latin typeface="Arial" panose="020B0604020202020204" pitchFamily="34" charset="0"/>
                <a:cs typeface="Arial" panose="020B0604020202020204" pitchFamily="34" charset="0"/>
              </a:defRPr>
            </a:lvl1pPr>
          </a:lstStyle>
          <a:p>
            <a:fld id="{0DFC3FF4-D30C-A647-B8DC-43CCBE00F085}" type="slidenum">
              <a:rPr lang="en-US" smtClean="0"/>
              <a:pPr/>
              <a:t>‹#›</a:t>
            </a:fld>
            <a:endParaRPr lang="en-US" dirty="0"/>
          </a:p>
        </p:txBody>
      </p:sp>
    </p:spTree>
    <p:extLst>
      <p:ext uri="{BB962C8B-B14F-4D97-AF65-F5344CB8AC3E}">
        <p14:creationId xmlns:p14="http://schemas.microsoft.com/office/powerpoint/2010/main" val="3496723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35AF6-B5EB-E549-AA63-D245843AFA84}"/>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8EE2896-529F-9E46-A1B1-4E7544647BF6}"/>
              </a:ext>
            </a:extLst>
          </p:cNvPr>
          <p:cNvSpPr>
            <a:spLocks noGrp="1"/>
          </p:cNvSpPr>
          <p:nvPr>
            <p:ph idx="1"/>
          </p:nvPr>
        </p:nvSpPr>
        <p:spPr>
          <a:xfrm>
            <a:off x="665018" y="1816925"/>
            <a:ext cx="10901548" cy="43600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57549AA-644C-6248-BFC8-875C41B75E7C}"/>
              </a:ext>
            </a:extLst>
          </p:cNvPr>
          <p:cNvSpPr>
            <a:spLocks noGrp="1"/>
          </p:cNvSpPr>
          <p:nvPr>
            <p:ph type="sldNum" sz="quarter" idx="12"/>
          </p:nvPr>
        </p:nvSpPr>
        <p:spPr/>
        <p:txBody>
          <a:bodyPr/>
          <a:lstStyle/>
          <a:p>
            <a:fld id="{0DFC3FF4-D30C-A647-B8DC-43CCBE00F085}" type="slidenum">
              <a:rPr lang="en-US" smtClean="0"/>
              <a:t>‹#›</a:t>
            </a:fld>
            <a:endParaRPr lang="en-US" dirty="0"/>
          </a:p>
        </p:txBody>
      </p:sp>
    </p:spTree>
    <p:extLst>
      <p:ext uri="{BB962C8B-B14F-4D97-AF65-F5344CB8AC3E}">
        <p14:creationId xmlns:p14="http://schemas.microsoft.com/office/powerpoint/2010/main" val="3482528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1572D-4675-6F45-BC89-DE5BCDEFF6E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ECD70C-ECD5-494E-9F08-37F48B39C1F2}"/>
              </a:ext>
            </a:extLst>
          </p:cNvPr>
          <p:cNvSpPr>
            <a:spLocks noGrp="1"/>
          </p:cNvSpPr>
          <p:nvPr>
            <p:ph sz="half" idx="1"/>
          </p:nvPr>
        </p:nvSpPr>
        <p:spPr>
          <a:xfrm>
            <a:off x="665018" y="1825625"/>
            <a:ext cx="535478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6003091-EFD7-4B44-9C2D-68D78D7EE0CB}"/>
              </a:ext>
            </a:extLst>
          </p:cNvPr>
          <p:cNvSpPr>
            <a:spLocks noGrp="1"/>
          </p:cNvSpPr>
          <p:nvPr>
            <p:ph sz="half" idx="2"/>
          </p:nvPr>
        </p:nvSpPr>
        <p:spPr>
          <a:xfrm>
            <a:off x="6172200" y="1825625"/>
            <a:ext cx="535478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D46D4141-043D-CA4C-8A3A-1FE9A442F6EE}"/>
              </a:ext>
            </a:extLst>
          </p:cNvPr>
          <p:cNvSpPr>
            <a:spLocks noGrp="1"/>
          </p:cNvSpPr>
          <p:nvPr>
            <p:ph type="sldNum" sz="quarter" idx="12"/>
          </p:nvPr>
        </p:nvSpPr>
        <p:spPr/>
        <p:txBody>
          <a:bodyPr/>
          <a:lstStyle/>
          <a:p>
            <a:fld id="{0DFC3FF4-D30C-A647-B8DC-43CCBE00F085}" type="slidenum">
              <a:rPr lang="en-US" smtClean="0"/>
              <a:t>‹#›</a:t>
            </a:fld>
            <a:endParaRPr lang="en-US" dirty="0"/>
          </a:p>
        </p:txBody>
      </p:sp>
    </p:spTree>
    <p:extLst>
      <p:ext uri="{BB962C8B-B14F-4D97-AF65-F5344CB8AC3E}">
        <p14:creationId xmlns:p14="http://schemas.microsoft.com/office/powerpoint/2010/main" val="4059376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4EC4F-EDA9-BF47-B1AB-12373513B63C}"/>
              </a:ext>
            </a:extLst>
          </p:cNvPr>
          <p:cNvSpPr>
            <a:spLocks noGrp="1"/>
          </p:cNvSpPr>
          <p:nvPr>
            <p:ph type="title"/>
          </p:nvPr>
        </p:nvSpPr>
        <p:spPr>
          <a:xfrm>
            <a:off x="839788" y="0"/>
            <a:ext cx="7009802" cy="1591294"/>
          </a:xfrm>
        </p:spPr>
        <p:txBody>
          <a:bodyPr anchor="b"/>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71A65AE-3171-0C4A-BE96-CDFE5C4263D8}"/>
              </a:ext>
            </a:extLst>
          </p:cNvPr>
          <p:cNvSpPr>
            <a:spLocks noGrp="1"/>
          </p:cNvSpPr>
          <p:nvPr>
            <p:ph type="pic" idx="1"/>
          </p:nvPr>
        </p:nvSpPr>
        <p:spPr>
          <a:xfrm>
            <a:off x="8153400" y="1816924"/>
            <a:ext cx="3401290" cy="46250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23EAD6B-3500-7F47-AB3C-3E57224BAF63}"/>
              </a:ext>
            </a:extLst>
          </p:cNvPr>
          <p:cNvSpPr>
            <a:spLocks noGrp="1"/>
          </p:cNvSpPr>
          <p:nvPr>
            <p:ph type="body" sz="half" idx="2"/>
          </p:nvPr>
        </p:nvSpPr>
        <p:spPr>
          <a:xfrm>
            <a:off x="839788" y="1816925"/>
            <a:ext cx="7009802" cy="4275117"/>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385988B9-26C9-1149-B450-E5470CB10B7F}"/>
              </a:ext>
            </a:extLst>
          </p:cNvPr>
          <p:cNvSpPr>
            <a:spLocks noGrp="1"/>
          </p:cNvSpPr>
          <p:nvPr>
            <p:ph type="sldNum" sz="quarter" idx="12"/>
          </p:nvPr>
        </p:nvSpPr>
        <p:spPr/>
        <p:txBody>
          <a:bodyPr/>
          <a:lstStyle/>
          <a:p>
            <a:fld id="{0DFC3FF4-D30C-A647-B8DC-43CCBE00F085}" type="slidenum">
              <a:rPr lang="en-US" smtClean="0"/>
              <a:t>‹#›</a:t>
            </a:fld>
            <a:endParaRPr lang="en-US" dirty="0"/>
          </a:p>
        </p:txBody>
      </p:sp>
    </p:spTree>
    <p:extLst>
      <p:ext uri="{BB962C8B-B14F-4D97-AF65-F5344CB8AC3E}">
        <p14:creationId xmlns:p14="http://schemas.microsoft.com/office/powerpoint/2010/main" val="951766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35AF6-B5EB-E549-AA63-D245843AFA84}"/>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8EE2896-529F-9E46-A1B1-4E7544647B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A57549AA-644C-6248-BFC8-875C41B75E7C}"/>
              </a:ext>
            </a:extLst>
          </p:cNvPr>
          <p:cNvSpPr>
            <a:spLocks noGrp="1"/>
          </p:cNvSpPr>
          <p:nvPr>
            <p:ph type="sldNum" sz="quarter" idx="12"/>
          </p:nvPr>
        </p:nvSpPr>
        <p:spPr/>
        <p:txBody>
          <a:bodyPr/>
          <a:lstStyle/>
          <a:p>
            <a:fld id="{0DFC3FF4-D30C-A647-B8DC-43CCBE00F085}" type="slidenum">
              <a:rPr lang="en-US" smtClean="0"/>
              <a:t>‹#›</a:t>
            </a:fld>
            <a:endParaRPr lang="en-US" dirty="0"/>
          </a:p>
        </p:txBody>
      </p:sp>
    </p:spTree>
    <p:extLst>
      <p:ext uri="{BB962C8B-B14F-4D97-AF65-F5344CB8AC3E}">
        <p14:creationId xmlns:p14="http://schemas.microsoft.com/office/powerpoint/2010/main" val="142851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0EA67-58F5-D448-8629-687C66AC4A21}"/>
              </a:ext>
            </a:extLst>
          </p:cNvPr>
          <p:cNvSpPr>
            <a:spLocks noGrp="1"/>
          </p:cNvSpPr>
          <p:nvPr>
            <p:ph type="ctrTitle" hasCustomPrompt="1"/>
          </p:nvPr>
        </p:nvSpPr>
        <p:spPr>
          <a:xfrm>
            <a:off x="2256309" y="4429495"/>
            <a:ext cx="9334007" cy="961902"/>
          </a:xfrm>
        </p:spPr>
        <p:txBody>
          <a:bodyPr bIns="0" anchor="b"/>
          <a:lstStyle>
            <a:lvl1pPr algn="l">
              <a:defRPr sz="3600" b="0"/>
            </a:lvl1pPr>
          </a:lstStyle>
          <a:p>
            <a:r>
              <a:rPr lang="en-US" dirty="0"/>
              <a:t>CLICK TO EDIT MASTER TITLE STYLE</a:t>
            </a:r>
          </a:p>
        </p:txBody>
      </p:sp>
      <p:sp>
        <p:nvSpPr>
          <p:cNvPr id="3" name="Subtitle 2">
            <a:extLst>
              <a:ext uri="{FF2B5EF4-FFF2-40B4-BE49-F238E27FC236}">
                <a16:creationId xmlns:a16="http://schemas.microsoft.com/office/drawing/2014/main" id="{F5B1AF80-7741-264D-8027-59CC232A280E}"/>
              </a:ext>
            </a:extLst>
          </p:cNvPr>
          <p:cNvSpPr>
            <a:spLocks noGrp="1"/>
          </p:cNvSpPr>
          <p:nvPr>
            <p:ph type="subTitle" idx="1"/>
          </p:nvPr>
        </p:nvSpPr>
        <p:spPr>
          <a:xfrm>
            <a:off x="2244435" y="5585217"/>
            <a:ext cx="9334006" cy="389220"/>
          </a:xfrm>
        </p:spPr>
        <p:txBody>
          <a:bodyPr/>
          <a:lstStyle>
            <a:lvl1pPr marL="0" indent="0" algn="l">
              <a:buNone/>
              <a:defRPr sz="1600" b="0">
                <a:solidFill>
                  <a:srgbClr val="623393"/>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6036A842-785A-664C-ADE8-1A1E2655019B}"/>
              </a:ext>
            </a:extLst>
          </p:cNvPr>
          <p:cNvSpPr>
            <a:spLocks noGrp="1"/>
          </p:cNvSpPr>
          <p:nvPr>
            <p:ph type="sldNum" sz="quarter" idx="12"/>
          </p:nvPr>
        </p:nvSpPr>
        <p:spPr>
          <a:xfrm>
            <a:off x="9192491" y="6468781"/>
            <a:ext cx="2743200" cy="389220"/>
          </a:xfrm>
        </p:spPr>
        <p:txBody>
          <a:bodyPr wrap="none" lIns="0" tIns="0" rIns="0" bIns="0"/>
          <a:lstStyle>
            <a:lvl1pPr>
              <a:defRPr b="1">
                <a:solidFill>
                  <a:schemeClr val="bg1"/>
                </a:solidFill>
                <a:latin typeface="Arial" panose="020B0604020202020204" pitchFamily="34" charset="0"/>
                <a:cs typeface="Arial" panose="020B0604020202020204" pitchFamily="34" charset="0"/>
              </a:defRPr>
            </a:lvl1pPr>
          </a:lstStyle>
          <a:p>
            <a:fld id="{0DFC3FF4-D30C-A647-B8DC-43CCBE00F085}" type="slidenum">
              <a:rPr lang="en-US" smtClean="0"/>
              <a:pPr/>
              <a:t>‹#›</a:t>
            </a:fld>
            <a:endParaRPr lang="en-US" dirty="0"/>
          </a:p>
        </p:txBody>
      </p:sp>
    </p:spTree>
    <p:extLst>
      <p:ext uri="{BB962C8B-B14F-4D97-AF65-F5344CB8AC3E}">
        <p14:creationId xmlns:p14="http://schemas.microsoft.com/office/powerpoint/2010/main" val="2447584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EE2896-529F-9E46-A1B1-4E7544647BF6}"/>
              </a:ext>
            </a:extLst>
          </p:cNvPr>
          <p:cNvSpPr>
            <a:spLocks noGrp="1"/>
          </p:cNvSpPr>
          <p:nvPr>
            <p:ph idx="1"/>
          </p:nvPr>
        </p:nvSpPr>
        <p:spPr>
          <a:xfrm>
            <a:off x="997526" y="4275117"/>
            <a:ext cx="10200905" cy="2030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A57549AA-644C-6248-BFC8-875C41B75E7C}"/>
              </a:ext>
            </a:extLst>
          </p:cNvPr>
          <p:cNvSpPr>
            <a:spLocks noGrp="1"/>
          </p:cNvSpPr>
          <p:nvPr>
            <p:ph type="sldNum" sz="quarter" idx="12"/>
          </p:nvPr>
        </p:nvSpPr>
        <p:spPr/>
        <p:txBody>
          <a:bodyPr/>
          <a:lstStyle/>
          <a:p>
            <a:fld id="{0DFC3FF4-D30C-A647-B8DC-43CCBE00F085}" type="slidenum">
              <a:rPr lang="en-US" smtClean="0"/>
              <a:t>‹#›</a:t>
            </a:fld>
            <a:endParaRPr lang="en-US" dirty="0"/>
          </a:p>
        </p:txBody>
      </p:sp>
    </p:spTree>
    <p:extLst>
      <p:ext uri="{BB962C8B-B14F-4D97-AF65-F5344CB8AC3E}">
        <p14:creationId xmlns:p14="http://schemas.microsoft.com/office/powerpoint/2010/main" val="2754122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Slide">
    <p:bg>
      <p:bgPr>
        <a:solidFill>
          <a:schemeClr val="bg1">
            <a:lumMod val="95000"/>
          </a:schemeClr>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7E01617-EF19-DC4E-A132-EB0DE07BB942}"/>
              </a:ext>
            </a:extLst>
          </p:cNvPr>
          <p:cNvSpPr>
            <a:spLocks noGrp="1"/>
          </p:cNvSpPr>
          <p:nvPr>
            <p:ph type="title"/>
          </p:nvPr>
        </p:nvSpPr>
        <p:spPr>
          <a:xfrm>
            <a:off x="323865" y="323085"/>
            <a:ext cx="10515600" cy="580806"/>
          </a:xfrm>
          <a:prstGeom prst="rect">
            <a:avLst/>
          </a:prstGeom>
        </p:spPr>
        <p:txBody>
          <a:bodyPr>
            <a:noAutofit/>
          </a:bodyPr>
          <a:lstStyle>
            <a:lvl1pPr algn="l">
              <a:defRPr sz="4400" b="1">
                <a:latin typeface="+mn-lt"/>
              </a:defRPr>
            </a:lvl1pPr>
          </a:lstStyle>
          <a:p>
            <a:r>
              <a:rPr lang="en-US"/>
              <a:t>Click to edit Master title style</a:t>
            </a:r>
          </a:p>
        </p:txBody>
      </p:sp>
      <p:sp>
        <p:nvSpPr>
          <p:cNvPr id="9" name="Block Arc 8">
            <a:extLst>
              <a:ext uri="{FF2B5EF4-FFF2-40B4-BE49-F238E27FC236}">
                <a16:creationId xmlns:a16="http://schemas.microsoft.com/office/drawing/2014/main" id="{C5BF38EF-96F0-E840-9920-CE402EBE9E72}"/>
              </a:ext>
            </a:extLst>
          </p:cNvPr>
          <p:cNvSpPr/>
          <p:nvPr userDrawn="1"/>
        </p:nvSpPr>
        <p:spPr>
          <a:xfrm>
            <a:off x="393701" y="2555644"/>
            <a:ext cx="2578099" cy="2713542"/>
          </a:xfrm>
          <a:prstGeom prst="blockArc">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Oval 9">
            <a:extLst>
              <a:ext uri="{FF2B5EF4-FFF2-40B4-BE49-F238E27FC236}">
                <a16:creationId xmlns:a16="http://schemas.microsoft.com/office/drawing/2014/main" id="{060AA612-243F-E64D-9941-82A45D827B7B}"/>
              </a:ext>
            </a:extLst>
          </p:cNvPr>
          <p:cNvSpPr/>
          <p:nvPr userDrawn="1"/>
        </p:nvSpPr>
        <p:spPr>
          <a:xfrm>
            <a:off x="770733" y="2921000"/>
            <a:ext cx="1826978" cy="182697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Block Arc 18">
            <a:extLst>
              <a:ext uri="{FF2B5EF4-FFF2-40B4-BE49-F238E27FC236}">
                <a16:creationId xmlns:a16="http://schemas.microsoft.com/office/drawing/2014/main" id="{8956BECE-6ED5-7741-BA2D-98657AD10468}"/>
              </a:ext>
            </a:extLst>
          </p:cNvPr>
          <p:cNvSpPr/>
          <p:nvPr userDrawn="1"/>
        </p:nvSpPr>
        <p:spPr>
          <a:xfrm rot="10800000">
            <a:off x="2597711" y="2555644"/>
            <a:ext cx="2578099" cy="2713542"/>
          </a:xfrm>
          <a:prstGeom prst="blockArc">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Oval 19">
            <a:extLst>
              <a:ext uri="{FF2B5EF4-FFF2-40B4-BE49-F238E27FC236}">
                <a16:creationId xmlns:a16="http://schemas.microsoft.com/office/drawing/2014/main" id="{8889D48E-98B3-D14B-9AFF-17FE3256FB10}"/>
              </a:ext>
            </a:extLst>
          </p:cNvPr>
          <p:cNvSpPr/>
          <p:nvPr userDrawn="1"/>
        </p:nvSpPr>
        <p:spPr>
          <a:xfrm rot="10800000">
            <a:off x="2971800" y="2998926"/>
            <a:ext cx="1826978" cy="182697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lock Arc 20">
            <a:extLst>
              <a:ext uri="{FF2B5EF4-FFF2-40B4-BE49-F238E27FC236}">
                <a16:creationId xmlns:a16="http://schemas.microsoft.com/office/drawing/2014/main" id="{16FDE7D3-4CF9-5C4E-932B-160E466CBD08}"/>
              </a:ext>
            </a:extLst>
          </p:cNvPr>
          <p:cNvSpPr/>
          <p:nvPr userDrawn="1"/>
        </p:nvSpPr>
        <p:spPr>
          <a:xfrm>
            <a:off x="4798777" y="2555644"/>
            <a:ext cx="2578099" cy="2713542"/>
          </a:xfrm>
          <a:prstGeom prst="blockArc">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Oval 21">
            <a:extLst>
              <a:ext uri="{FF2B5EF4-FFF2-40B4-BE49-F238E27FC236}">
                <a16:creationId xmlns:a16="http://schemas.microsoft.com/office/drawing/2014/main" id="{8EC39EB9-63D8-7C40-99FB-8A086D00EEED}"/>
              </a:ext>
            </a:extLst>
          </p:cNvPr>
          <p:cNvSpPr/>
          <p:nvPr userDrawn="1"/>
        </p:nvSpPr>
        <p:spPr>
          <a:xfrm>
            <a:off x="5175809" y="2921000"/>
            <a:ext cx="1826978" cy="182697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Block Arc 22">
            <a:extLst>
              <a:ext uri="{FF2B5EF4-FFF2-40B4-BE49-F238E27FC236}">
                <a16:creationId xmlns:a16="http://schemas.microsoft.com/office/drawing/2014/main" id="{C1061FF9-BB40-034C-B2D9-2FAFC3ACA25B}"/>
              </a:ext>
            </a:extLst>
          </p:cNvPr>
          <p:cNvSpPr/>
          <p:nvPr userDrawn="1"/>
        </p:nvSpPr>
        <p:spPr>
          <a:xfrm rot="10800000">
            <a:off x="7002787" y="2555644"/>
            <a:ext cx="2578099" cy="2713542"/>
          </a:xfrm>
          <a:prstGeom prst="blockArc">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Oval 23">
            <a:extLst>
              <a:ext uri="{FF2B5EF4-FFF2-40B4-BE49-F238E27FC236}">
                <a16:creationId xmlns:a16="http://schemas.microsoft.com/office/drawing/2014/main" id="{BA2B2D42-B66A-4F4D-8F16-282A8C69BA08}"/>
              </a:ext>
            </a:extLst>
          </p:cNvPr>
          <p:cNvSpPr/>
          <p:nvPr userDrawn="1"/>
        </p:nvSpPr>
        <p:spPr>
          <a:xfrm rot="10800000">
            <a:off x="7376876" y="2998926"/>
            <a:ext cx="1826978" cy="182697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Block Arc 24">
            <a:extLst>
              <a:ext uri="{FF2B5EF4-FFF2-40B4-BE49-F238E27FC236}">
                <a16:creationId xmlns:a16="http://schemas.microsoft.com/office/drawing/2014/main" id="{3217943B-9636-4A49-8908-BD3EC7B5B706}"/>
              </a:ext>
            </a:extLst>
          </p:cNvPr>
          <p:cNvSpPr/>
          <p:nvPr userDrawn="1"/>
        </p:nvSpPr>
        <p:spPr>
          <a:xfrm>
            <a:off x="9203853" y="2555644"/>
            <a:ext cx="2578099" cy="2713542"/>
          </a:xfrm>
          <a:prstGeom prst="blockArc">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Oval 25">
            <a:extLst>
              <a:ext uri="{FF2B5EF4-FFF2-40B4-BE49-F238E27FC236}">
                <a16:creationId xmlns:a16="http://schemas.microsoft.com/office/drawing/2014/main" id="{4737DFDB-EAC3-D342-9FD0-235E7E64CE04}"/>
              </a:ext>
            </a:extLst>
          </p:cNvPr>
          <p:cNvSpPr/>
          <p:nvPr userDrawn="1"/>
        </p:nvSpPr>
        <p:spPr>
          <a:xfrm>
            <a:off x="9580885" y="2921000"/>
            <a:ext cx="1826978" cy="182697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Block Arc 28">
            <a:extLst>
              <a:ext uri="{FF2B5EF4-FFF2-40B4-BE49-F238E27FC236}">
                <a16:creationId xmlns:a16="http://schemas.microsoft.com/office/drawing/2014/main" id="{DB9F16A2-2EA8-4349-A0C6-D483FCE766B5}"/>
              </a:ext>
            </a:extLst>
          </p:cNvPr>
          <p:cNvSpPr/>
          <p:nvPr userDrawn="1"/>
        </p:nvSpPr>
        <p:spPr>
          <a:xfrm rot="10800000">
            <a:off x="11407863" y="2555644"/>
            <a:ext cx="2578099" cy="2713542"/>
          </a:xfrm>
          <a:prstGeom prst="blockArc">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Oval 29">
            <a:extLst>
              <a:ext uri="{FF2B5EF4-FFF2-40B4-BE49-F238E27FC236}">
                <a16:creationId xmlns:a16="http://schemas.microsoft.com/office/drawing/2014/main" id="{4B767515-6FFF-6C45-A841-22D921720A97}"/>
              </a:ext>
            </a:extLst>
          </p:cNvPr>
          <p:cNvSpPr/>
          <p:nvPr userDrawn="1"/>
        </p:nvSpPr>
        <p:spPr>
          <a:xfrm rot="10800000">
            <a:off x="11781952" y="2998926"/>
            <a:ext cx="1826978" cy="182697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Block Arc 30">
            <a:extLst>
              <a:ext uri="{FF2B5EF4-FFF2-40B4-BE49-F238E27FC236}">
                <a16:creationId xmlns:a16="http://schemas.microsoft.com/office/drawing/2014/main" id="{F6F3A917-9530-C943-AB93-2D763ABD2C2E}"/>
              </a:ext>
            </a:extLst>
          </p:cNvPr>
          <p:cNvSpPr/>
          <p:nvPr userDrawn="1"/>
        </p:nvSpPr>
        <p:spPr>
          <a:xfrm rot="10800000">
            <a:off x="-1807367" y="2555644"/>
            <a:ext cx="2578099" cy="2713542"/>
          </a:xfrm>
          <a:prstGeom prst="blockArc">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Oval 31">
            <a:extLst>
              <a:ext uri="{FF2B5EF4-FFF2-40B4-BE49-F238E27FC236}">
                <a16:creationId xmlns:a16="http://schemas.microsoft.com/office/drawing/2014/main" id="{67378E8A-4692-F843-94CC-106C138EDF3F}"/>
              </a:ext>
            </a:extLst>
          </p:cNvPr>
          <p:cNvSpPr/>
          <p:nvPr userDrawn="1"/>
        </p:nvSpPr>
        <p:spPr>
          <a:xfrm rot="10800000">
            <a:off x="-1433278" y="2998926"/>
            <a:ext cx="1826978" cy="182697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21EB8AE-A81C-BA4A-AED6-4A281FF778D1}"/>
              </a:ext>
            </a:extLst>
          </p:cNvPr>
          <p:cNvSpPr/>
          <p:nvPr userDrawn="1"/>
        </p:nvSpPr>
        <p:spPr>
          <a:xfrm rot="10800000">
            <a:off x="892234" y="3042502"/>
            <a:ext cx="1583974" cy="15839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C975F9A5-4A1D-074F-8D79-53E206A421B4}"/>
              </a:ext>
            </a:extLst>
          </p:cNvPr>
          <p:cNvSpPr/>
          <p:nvPr userDrawn="1"/>
        </p:nvSpPr>
        <p:spPr>
          <a:xfrm rot="10800000">
            <a:off x="1008282" y="3164002"/>
            <a:ext cx="1331505" cy="133150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D9302536-82FA-7E48-818D-CBFA17DDAEB4}"/>
              </a:ext>
            </a:extLst>
          </p:cNvPr>
          <p:cNvSpPr/>
          <p:nvPr userDrawn="1"/>
        </p:nvSpPr>
        <p:spPr>
          <a:xfrm rot="10800000">
            <a:off x="3093301" y="3120428"/>
            <a:ext cx="1583974" cy="158397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12A6741-6C21-8C42-9FF1-FE316AD4D19F}"/>
              </a:ext>
            </a:extLst>
          </p:cNvPr>
          <p:cNvSpPr/>
          <p:nvPr userDrawn="1"/>
        </p:nvSpPr>
        <p:spPr>
          <a:xfrm rot="10800000">
            <a:off x="5304013" y="3037767"/>
            <a:ext cx="1583974" cy="158397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96CC1217-5A9D-6142-8487-0845F6286B14}"/>
              </a:ext>
            </a:extLst>
          </p:cNvPr>
          <p:cNvSpPr/>
          <p:nvPr userDrawn="1"/>
        </p:nvSpPr>
        <p:spPr>
          <a:xfrm rot="10800000">
            <a:off x="7505078" y="3120428"/>
            <a:ext cx="1583974" cy="15839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DE9CA0B-74AB-354F-A466-2259609683D1}"/>
              </a:ext>
            </a:extLst>
          </p:cNvPr>
          <p:cNvSpPr/>
          <p:nvPr userDrawn="1"/>
        </p:nvSpPr>
        <p:spPr>
          <a:xfrm rot="10800000">
            <a:off x="9695686" y="3037767"/>
            <a:ext cx="1583974" cy="15839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4C7815C5-D168-2348-A2C8-3340E530FDB1}"/>
              </a:ext>
            </a:extLst>
          </p:cNvPr>
          <p:cNvSpPr/>
          <p:nvPr userDrawn="1"/>
        </p:nvSpPr>
        <p:spPr>
          <a:xfrm rot="10800000">
            <a:off x="3219534" y="3246662"/>
            <a:ext cx="1331505" cy="133150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6A14DF22-4001-0A42-ABFD-1E742DDA9151}"/>
              </a:ext>
            </a:extLst>
          </p:cNvPr>
          <p:cNvSpPr/>
          <p:nvPr userDrawn="1"/>
        </p:nvSpPr>
        <p:spPr>
          <a:xfrm rot="10800000">
            <a:off x="5423546" y="3164000"/>
            <a:ext cx="1331505" cy="133150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2D8A94DD-278D-094D-95C5-52BD411E9D54}"/>
              </a:ext>
            </a:extLst>
          </p:cNvPr>
          <p:cNvSpPr/>
          <p:nvPr userDrawn="1"/>
        </p:nvSpPr>
        <p:spPr>
          <a:xfrm rot="10800000">
            <a:off x="7631122" y="3246661"/>
            <a:ext cx="1331505" cy="133150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7455E0B-CF3D-6B4B-8BCF-44F9698EB4A4}"/>
              </a:ext>
            </a:extLst>
          </p:cNvPr>
          <p:cNvSpPr/>
          <p:nvPr userDrawn="1"/>
        </p:nvSpPr>
        <p:spPr>
          <a:xfrm rot="10800000">
            <a:off x="9819403" y="3163999"/>
            <a:ext cx="1331505" cy="133150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BC4089C-7D6C-864F-9121-49CA31A90FE5}"/>
              </a:ext>
            </a:extLst>
          </p:cNvPr>
          <p:cNvSpPr/>
          <p:nvPr userDrawn="1"/>
        </p:nvSpPr>
        <p:spPr>
          <a:xfrm>
            <a:off x="1623709" y="4583449"/>
            <a:ext cx="121024" cy="5720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5109E847-574F-494D-8FAE-427F8CAE97CF}"/>
              </a:ext>
            </a:extLst>
          </p:cNvPr>
          <p:cNvSpPr/>
          <p:nvPr userDrawn="1"/>
        </p:nvSpPr>
        <p:spPr>
          <a:xfrm>
            <a:off x="3824774" y="2548369"/>
            <a:ext cx="121024" cy="5720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9D8C32D-0B0D-DF4A-B371-511B230BD211}"/>
              </a:ext>
            </a:extLst>
          </p:cNvPr>
          <p:cNvSpPr/>
          <p:nvPr userDrawn="1"/>
        </p:nvSpPr>
        <p:spPr>
          <a:xfrm>
            <a:off x="6035487" y="4621738"/>
            <a:ext cx="121024" cy="57205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57415378-1541-3E4B-9E62-70FE844DEE7C}"/>
              </a:ext>
            </a:extLst>
          </p:cNvPr>
          <p:cNvSpPr/>
          <p:nvPr userDrawn="1"/>
        </p:nvSpPr>
        <p:spPr>
          <a:xfrm>
            <a:off x="8229853" y="2555644"/>
            <a:ext cx="121024" cy="5720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54F9DE7B-8949-EB4A-B888-D15EABCF5294}"/>
              </a:ext>
            </a:extLst>
          </p:cNvPr>
          <p:cNvSpPr/>
          <p:nvPr userDrawn="1"/>
        </p:nvSpPr>
        <p:spPr>
          <a:xfrm>
            <a:off x="10427162" y="4621738"/>
            <a:ext cx="121024" cy="5720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ontent Placeholder 52">
            <a:extLst>
              <a:ext uri="{FF2B5EF4-FFF2-40B4-BE49-F238E27FC236}">
                <a16:creationId xmlns:a16="http://schemas.microsoft.com/office/drawing/2014/main" id="{CA33E921-0B0C-224C-8C48-CE135C53E9EA}"/>
              </a:ext>
            </a:extLst>
          </p:cNvPr>
          <p:cNvSpPr>
            <a:spLocks noGrp="1"/>
          </p:cNvSpPr>
          <p:nvPr>
            <p:ph sz="quarter" idx="11" hasCustomPrompt="1"/>
          </p:nvPr>
        </p:nvSpPr>
        <p:spPr>
          <a:xfrm>
            <a:off x="3186063" y="3382913"/>
            <a:ext cx="1360488" cy="1317625"/>
          </a:xfrm>
          <a:prstGeom prst="rect">
            <a:avLst/>
          </a:prstGeom>
        </p:spPr>
        <p:txBody>
          <a:bodyPr>
            <a:normAutofit/>
          </a:bodyPr>
          <a:lstStyle>
            <a:lvl1pPr marL="0" indent="0" algn="ctr">
              <a:buNone/>
              <a:defRPr sz="7200" b="1">
                <a:solidFill>
                  <a:schemeClr val="accent3"/>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sz="7200" b="1"/>
              <a:t>2</a:t>
            </a:r>
            <a:endParaRPr lang="en-US"/>
          </a:p>
        </p:txBody>
      </p:sp>
      <p:sp>
        <p:nvSpPr>
          <p:cNvPr id="54" name="Content Placeholder 52">
            <a:extLst>
              <a:ext uri="{FF2B5EF4-FFF2-40B4-BE49-F238E27FC236}">
                <a16:creationId xmlns:a16="http://schemas.microsoft.com/office/drawing/2014/main" id="{9C158DD2-4D7B-6A4F-8B62-13F838E9D72E}"/>
              </a:ext>
            </a:extLst>
          </p:cNvPr>
          <p:cNvSpPr>
            <a:spLocks noGrp="1"/>
          </p:cNvSpPr>
          <p:nvPr>
            <p:ph sz="quarter" idx="12" hasCustomPrompt="1"/>
          </p:nvPr>
        </p:nvSpPr>
        <p:spPr>
          <a:xfrm>
            <a:off x="5407582" y="3304113"/>
            <a:ext cx="1360488" cy="1317625"/>
          </a:xfrm>
          <a:prstGeom prst="rect">
            <a:avLst/>
          </a:prstGeom>
        </p:spPr>
        <p:txBody>
          <a:bodyPr>
            <a:normAutofit/>
          </a:bodyPr>
          <a:lstStyle>
            <a:lvl1pPr marL="0" indent="0" algn="ctr">
              <a:buNone/>
              <a:defRPr sz="7200" b="1">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sz="7200" b="1"/>
              <a:t>3</a:t>
            </a:r>
            <a:endParaRPr lang="en-US"/>
          </a:p>
        </p:txBody>
      </p:sp>
      <p:sp>
        <p:nvSpPr>
          <p:cNvPr id="55" name="Content Placeholder 52">
            <a:extLst>
              <a:ext uri="{FF2B5EF4-FFF2-40B4-BE49-F238E27FC236}">
                <a16:creationId xmlns:a16="http://schemas.microsoft.com/office/drawing/2014/main" id="{C2493382-3806-5542-B579-E9926181ABDE}"/>
              </a:ext>
            </a:extLst>
          </p:cNvPr>
          <p:cNvSpPr>
            <a:spLocks noGrp="1"/>
          </p:cNvSpPr>
          <p:nvPr>
            <p:ph sz="quarter" idx="13" hasCustomPrompt="1"/>
          </p:nvPr>
        </p:nvSpPr>
        <p:spPr>
          <a:xfrm>
            <a:off x="1012553" y="3302231"/>
            <a:ext cx="1360488" cy="1317625"/>
          </a:xfrm>
          <a:prstGeom prst="rect">
            <a:avLst/>
          </a:prstGeom>
        </p:spPr>
        <p:txBody>
          <a:bodyPr>
            <a:normAutofit/>
          </a:bodyPr>
          <a:lstStyle>
            <a:lvl1pPr marL="0" indent="0" algn="ctr">
              <a:buNone/>
              <a:defRPr sz="7200" b="1">
                <a:solidFill>
                  <a:schemeClr val="accent2"/>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sz="7200" b="1"/>
              <a:t>1</a:t>
            </a:r>
            <a:endParaRPr lang="en-US"/>
          </a:p>
        </p:txBody>
      </p:sp>
      <p:sp>
        <p:nvSpPr>
          <p:cNvPr id="56" name="Content Placeholder 52">
            <a:extLst>
              <a:ext uri="{FF2B5EF4-FFF2-40B4-BE49-F238E27FC236}">
                <a16:creationId xmlns:a16="http://schemas.microsoft.com/office/drawing/2014/main" id="{A78F5654-5911-2848-8E46-87D900C62C27}"/>
              </a:ext>
            </a:extLst>
          </p:cNvPr>
          <p:cNvSpPr>
            <a:spLocks noGrp="1"/>
          </p:cNvSpPr>
          <p:nvPr>
            <p:ph sz="quarter" idx="14" hasCustomPrompt="1"/>
          </p:nvPr>
        </p:nvSpPr>
        <p:spPr>
          <a:xfrm>
            <a:off x="7610121" y="3430353"/>
            <a:ext cx="1360488" cy="1317625"/>
          </a:xfrm>
          <a:prstGeom prst="rect">
            <a:avLst/>
          </a:prstGeom>
        </p:spPr>
        <p:txBody>
          <a:bodyPr>
            <a:normAutofit/>
          </a:bodyPr>
          <a:lstStyle>
            <a:lvl1pPr marL="0" indent="0" algn="ctr">
              <a:buNone/>
              <a:defRPr sz="7200" b="1">
                <a:solidFill>
                  <a:schemeClr val="accent4"/>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sz="7200" b="1"/>
              <a:t>4</a:t>
            </a:r>
            <a:endParaRPr lang="en-US"/>
          </a:p>
        </p:txBody>
      </p:sp>
      <p:sp>
        <p:nvSpPr>
          <p:cNvPr id="57" name="Content Placeholder 52">
            <a:extLst>
              <a:ext uri="{FF2B5EF4-FFF2-40B4-BE49-F238E27FC236}">
                <a16:creationId xmlns:a16="http://schemas.microsoft.com/office/drawing/2014/main" id="{B79E60AB-45C3-AE44-8411-D271F991F2F4}"/>
              </a:ext>
            </a:extLst>
          </p:cNvPr>
          <p:cNvSpPr>
            <a:spLocks noGrp="1"/>
          </p:cNvSpPr>
          <p:nvPr>
            <p:ph sz="quarter" idx="15" hasCustomPrompt="1"/>
          </p:nvPr>
        </p:nvSpPr>
        <p:spPr>
          <a:xfrm>
            <a:off x="9814130" y="3297135"/>
            <a:ext cx="1360488" cy="1317625"/>
          </a:xfrm>
          <a:prstGeom prst="rect">
            <a:avLst/>
          </a:prstGeom>
        </p:spPr>
        <p:txBody>
          <a:bodyPr>
            <a:normAutofit/>
          </a:bodyPr>
          <a:lstStyle>
            <a:lvl1pPr marL="0" indent="0" algn="ctr">
              <a:buNone/>
              <a:defRPr sz="7200" b="1">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sz="7200" b="1"/>
              <a:t>5</a:t>
            </a:r>
            <a:endParaRPr lang="en-US"/>
          </a:p>
        </p:txBody>
      </p:sp>
      <p:sp>
        <p:nvSpPr>
          <p:cNvPr id="58" name="Oval 57">
            <a:extLst>
              <a:ext uri="{FF2B5EF4-FFF2-40B4-BE49-F238E27FC236}">
                <a16:creationId xmlns:a16="http://schemas.microsoft.com/office/drawing/2014/main" id="{CBF621AF-C719-BE47-8E64-EA0C75027FD8}"/>
              </a:ext>
            </a:extLst>
          </p:cNvPr>
          <p:cNvSpPr/>
          <p:nvPr userDrawn="1"/>
        </p:nvSpPr>
        <p:spPr>
          <a:xfrm rot="10800000">
            <a:off x="1526274" y="5120291"/>
            <a:ext cx="312952" cy="3129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555621BC-6E19-FC48-A5BC-3E5CE2172F30}"/>
              </a:ext>
            </a:extLst>
          </p:cNvPr>
          <p:cNvSpPr/>
          <p:nvPr userDrawn="1"/>
        </p:nvSpPr>
        <p:spPr>
          <a:xfrm rot="10800000">
            <a:off x="3728810" y="2381306"/>
            <a:ext cx="312952" cy="3129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49487CD-5979-724E-AAEF-949D213D7838}"/>
              </a:ext>
            </a:extLst>
          </p:cNvPr>
          <p:cNvSpPr/>
          <p:nvPr userDrawn="1"/>
        </p:nvSpPr>
        <p:spPr>
          <a:xfrm rot="10800000">
            <a:off x="5931350" y="5112710"/>
            <a:ext cx="312952" cy="31295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65E18E7D-655E-894C-B86F-F8E4EAA84B05}"/>
              </a:ext>
            </a:extLst>
          </p:cNvPr>
          <p:cNvSpPr/>
          <p:nvPr userDrawn="1"/>
        </p:nvSpPr>
        <p:spPr>
          <a:xfrm rot="10800000">
            <a:off x="8133886" y="2374356"/>
            <a:ext cx="312952" cy="3129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225ECBA9-4BE6-0B40-97DC-51EEB827044D}"/>
              </a:ext>
            </a:extLst>
          </p:cNvPr>
          <p:cNvSpPr/>
          <p:nvPr userDrawn="1"/>
        </p:nvSpPr>
        <p:spPr>
          <a:xfrm rot="10800000">
            <a:off x="10328679" y="5112710"/>
            <a:ext cx="312952" cy="3129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ontent Placeholder 63">
            <a:extLst>
              <a:ext uri="{FF2B5EF4-FFF2-40B4-BE49-F238E27FC236}">
                <a16:creationId xmlns:a16="http://schemas.microsoft.com/office/drawing/2014/main" id="{FBE92319-F5F0-424F-8062-F96ABE6F42EC}"/>
              </a:ext>
            </a:extLst>
          </p:cNvPr>
          <p:cNvSpPr>
            <a:spLocks noGrp="1"/>
          </p:cNvSpPr>
          <p:nvPr>
            <p:ph sz="quarter" idx="16"/>
          </p:nvPr>
        </p:nvSpPr>
        <p:spPr>
          <a:xfrm>
            <a:off x="323865" y="5443524"/>
            <a:ext cx="2700338" cy="1190625"/>
          </a:xfrm>
          <a:prstGeom prst="rect">
            <a:avLst/>
          </a:prstGeom>
        </p:spPr>
        <p:txBody>
          <a:bodyPr>
            <a:no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p:txBody>
      </p:sp>
      <p:sp>
        <p:nvSpPr>
          <p:cNvPr id="65" name="Content Placeholder 63">
            <a:extLst>
              <a:ext uri="{FF2B5EF4-FFF2-40B4-BE49-F238E27FC236}">
                <a16:creationId xmlns:a16="http://schemas.microsoft.com/office/drawing/2014/main" id="{91E61772-AA40-884C-A532-81FB71DB2090}"/>
              </a:ext>
            </a:extLst>
          </p:cNvPr>
          <p:cNvSpPr>
            <a:spLocks noGrp="1"/>
          </p:cNvSpPr>
          <p:nvPr>
            <p:ph sz="quarter" idx="17"/>
          </p:nvPr>
        </p:nvSpPr>
        <p:spPr>
          <a:xfrm>
            <a:off x="2603674" y="1158262"/>
            <a:ext cx="2700338" cy="1190625"/>
          </a:xfrm>
          <a:prstGeom prst="rect">
            <a:avLst/>
          </a:prstGeom>
        </p:spPr>
        <p:txBody>
          <a:bodyPr>
            <a:no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p:txBody>
      </p:sp>
      <p:sp>
        <p:nvSpPr>
          <p:cNvPr id="66" name="Content Placeholder 63">
            <a:extLst>
              <a:ext uri="{FF2B5EF4-FFF2-40B4-BE49-F238E27FC236}">
                <a16:creationId xmlns:a16="http://schemas.microsoft.com/office/drawing/2014/main" id="{7963C0BC-0A6F-FD4F-AFE7-A6B018521208}"/>
              </a:ext>
            </a:extLst>
          </p:cNvPr>
          <p:cNvSpPr>
            <a:spLocks noGrp="1"/>
          </p:cNvSpPr>
          <p:nvPr>
            <p:ph sz="quarter" idx="18"/>
          </p:nvPr>
        </p:nvSpPr>
        <p:spPr>
          <a:xfrm>
            <a:off x="6940193" y="1158262"/>
            <a:ext cx="2700338" cy="1190625"/>
          </a:xfrm>
          <a:prstGeom prst="rect">
            <a:avLst/>
          </a:prstGeom>
        </p:spPr>
        <p:txBody>
          <a:bodyPr>
            <a:no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p:txBody>
      </p:sp>
      <p:sp>
        <p:nvSpPr>
          <p:cNvPr id="67" name="Content Placeholder 63">
            <a:extLst>
              <a:ext uri="{FF2B5EF4-FFF2-40B4-BE49-F238E27FC236}">
                <a16:creationId xmlns:a16="http://schemas.microsoft.com/office/drawing/2014/main" id="{15AED734-E88F-F946-8763-9D05E7D69EC8}"/>
              </a:ext>
            </a:extLst>
          </p:cNvPr>
          <p:cNvSpPr>
            <a:spLocks noGrp="1"/>
          </p:cNvSpPr>
          <p:nvPr>
            <p:ph sz="quarter" idx="19"/>
          </p:nvPr>
        </p:nvSpPr>
        <p:spPr>
          <a:xfrm>
            <a:off x="4676538" y="5440825"/>
            <a:ext cx="2700338" cy="1190625"/>
          </a:xfrm>
          <a:prstGeom prst="rect">
            <a:avLst/>
          </a:prstGeom>
        </p:spPr>
        <p:txBody>
          <a:bodyPr>
            <a:no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p:txBody>
      </p:sp>
      <p:sp>
        <p:nvSpPr>
          <p:cNvPr id="68" name="Content Placeholder 63">
            <a:extLst>
              <a:ext uri="{FF2B5EF4-FFF2-40B4-BE49-F238E27FC236}">
                <a16:creationId xmlns:a16="http://schemas.microsoft.com/office/drawing/2014/main" id="{DB527739-0298-0B46-84A5-3609CED01245}"/>
              </a:ext>
            </a:extLst>
          </p:cNvPr>
          <p:cNvSpPr>
            <a:spLocks noGrp="1"/>
          </p:cNvSpPr>
          <p:nvPr>
            <p:ph sz="quarter" idx="20"/>
          </p:nvPr>
        </p:nvSpPr>
        <p:spPr>
          <a:xfrm>
            <a:off x="9029211" y="5425937"/>
            <a:ext cx="2700338" cy="1190625"/>
          </a:xfrm>
          <a:prstGeom prst="rect">
            <a:avLst/>
          </a:prstGeom>
        </p:spPr>
        <p:txBody>
          <a:bodyPr>
            <a:noAutofit/>
          </a:bodyPr>
          <a:lstStyle>
            <a:lvl1pPr marL="0" inden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p:txBody>
      </p:sp>
      <p:sp>
        <p:nvSpPr>
          <p:cNvPr id="69" name="Oval 68">
            <a:extLst>
              <a:ext uri="{FF2B5EF4-FFF2-40B4-BE49-F238E27FC236}">
                <a16:creationId xmlns:a16="http://schemas.microsoft.com/office/drawing/2014/main" id="{F71C8F37-1573-EA4D-A74F-D8DAFA8150AC}"/>
              </a:ext>
            </a:extLst>
          </p:cNvPr>
          <p:cNvSpPr/>
          <p:nvPr userDrawn="1"/>
        </p:nvSpPr>
        <p:spPr>
          <a:xfrm rot="10800000" flipV="1">
            <a:off x="1593972" y="5185996"/>
            <a:ext cx="181542" cy="18154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D809D9FA-62A4-424A-BDC3-A487A38C5B6C}"/>
              </a:ext>
            </a:extLst>
          </p:cNvPr>
          <p:cNvSpPr/>
          <p:nvPr userDrawn="1"/>
        </p:nvSpPr>
        <p:spPr>
          <a:xfrm rot="10800000" flipV="1">
            <a:off x="5996702" y="5185996"/>
            <a:ext cx="181542" cy="18154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16B4F832-A5A2-5640-98EC-27F2766AFC93}"/>
              </a:ext>
            </a:extLst>
          </p:cNvPr>
          <p:cNvSpPr/>
          <p:nvPr userDrawn="1"/>
        </p:nvSpPr>
        <p:spPr>
          <a:xfrm rot="10800000" flipV="1">
            <a:off x="10395454" y="5182452"/>
            <a:ext cx="181542" cy="18154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94534D1F-F705-7E4B-9ACE-9AF7C6DF8C1B}"/>
              </a:ext>
            </a:extLst>
          </p:cNvPr>
          <p:cNvSpPr/>
          <p:nvPr userDrawn="1"/>
        </p:nvSpPr>
        <p:spPr>
          <a:xfrm rot="10800000" flipV="1">
            <a:off x="3795674" y="2447011"/>
            <a:ext cx="181542" cy="18154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47E93BB6-E572-DC42-AF92-1D70E363D914}"/>
              </a:ext>
            </a:extLst>
          </p:cNvPr>
          <p:cNvSpPr/>
          <p:nvPr userDrawn="1"/>
        </p:nvSpPr>
        <p:spPr>
          <a:xfrm rot="10800000" flipV="1">
            <a:off x="8199591" y="2439404"/>
            <a:ext cx="181542" cy="18154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395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B7EDE2-E0C8-DB48-B2F8-EDDBA02BFF6E}"/>
              </a:ext>
            </a:extLst>
          </p:cNvPr>
          <p:cNvSpPr>
            <a:spLocks noGrp="1"/>
          </p:cNvSpPr>
          <p:nvPr>
            <p:ph type="title"/>
          </p:nvPr>
        </p:nvSpPr>
        <p:spPr>
          <a:xfrm>
            <a:off x="665018" y="1"/>
            <a:ext cx="7861465" cy="1516283"/>
          </a:xfrm>
          <a:prstGeom prst="rect">
            <a:avLst/>
          </a:prstGeom>
        </p:spPr>
        <p:txBody>
          <a:bodyPr vert="horz" wrap="none" lIns="0" tIns="0" rIns="0" bIns="45720" rtlCol="0" anchor="b"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5D240F-3623-FA40-A331-E12F4ACDA456}"/>
              </a:ext>
            </a:extLst>
          </p:cNvPr>
          <p:cNvSpPr>
            <a:spLocks noGrp="1"/>
          </p:cNvSpPr>
          <p:nvPr>
            <p:ph type="body" idx="1"/>
          </p:nvPr>
        </p:nvSpPr>
        <p:spPr>
          <a:xfrm>
            <a:off x="665018" y="1781299"/>
            <a:ext cx="10901548" cy="4395664"/>
          </a:xfrm>
          <a:prstGeom prst="rect">
            <a:avLst/>
          </a:prstGeom>
        </p:spPr>
        <p:txBody>
          <a:bodyPr vert="horz" wrap="non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EAF3C23E-1041-0749-BFC0-A4A71624851A}"/>
              </a:ext>
            </a:extLst>
          </p:cNvPr>
          <p:cNvSpPr>
            <a:spLocks noGrp="1"/>
          </p:cNvSpPr>
          <p:nvPr>
            <p:ph type="sldNum" sz="quarter" idx="4"/>
          </p:nvPr>
        </p:nvSpPr>
        <p:spPr>
          <a:xfrm>
            <a:off x="11103428" y="6441978"/>
            <a:ext cx="878773" cy="416022"/>
          </a:xfrm>
          <a:prstGeom prst="rect">
            <a:avLst/>
          </a:prstGeom>
        </p:spPr>
        <p:txBody>
          <a:bodyPr vert="horz" wrap="none" lIns="0" tIns="0" rIns="0" bIns="0" rtlCol="0" anchor="ctr"/>
          <a:lstStyle>
            <a:lvl1pPr algn="r">
              <a:defRPr sz="1000" b="1">
                <a:solidFill>
                  <a:schemeClr val="bg1"/>
                </a:solidFill>
                <a:latin typeface="Arial" panose="020B0604020202020204" pitchFamily="34" charset="0"/>
                <a:cs typeface="Arial" panose="020B0604020202020204" pitchFamily="34" charset="0"/>
              </a:defRPr>
            </a:lvl1pPr>
          </a:lstStyle>
          <a:p>
            <a:fld id="{0DFC3FF4-D30C-A647-B8DC-43CCBE00F085}" type="slidenum">
              <a:rPr lang="en-US" smtClean="0"/>
              <a:pPr/>
              <a:t>‹#›</a:t>
            </a:fld>
            <a:endParaRPr lang="en-US" dirty="0"/>
          </a:p>
        </p:txBody>
      </p:sp>
    </p:spTree>
    <p:extLst>
      <p:ext uri="{BB962C8B-B14F-4D97-AF65-F5344CB8AC3E}">
        <p14:creationId xmlns:p14="http://schemas.microsoft.com/office/powerpoint/2010/main" val="1444850994"/>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0" r:id="rId3"/>
    <p:sldLayoutId id="2147483652" r:id="rId4"/>
    <p:sldLayoutId id="2147483657" r:id="rId5"/>
    <p:sldLayoutId id="2147483661" r:id="rId6"/>
    <p:sldLayoutId id="2147483664" r:id="rId7"/>
    <p:sldLayoutId id="2147483665" r:id="rId8"/>
    <p:sldLayoutId id="2147483666" r:id="rId9"/>
  </p:sldLayoutIdLst>
  <p:txStyles>
    <p:titleStyle>
      <a:lvl1pPr algn="l" defTabSz="914400" rtl="0" eaLnBrk="1" latinLnBrk="0" hangingPunct="1">
        <a:lnSpc>
          <a:spcPct val="90000"/>
        </a:lnSpc>
        <a:spcBef>
          <a:spcPct val="0"/>
        </a:spcBef>
        <a:buNone/>
        <a:defRPr sz="2800" b="1" kern="1200">
          <a:solidFill>
            <a:srgbClr val="66666B"/>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1800" b="1" kern="1200">
          <a:solidFill>
            <a:srgbClr val="66666B"/>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Tx/>
        <a:buNone/>
        <a:tabLst/>
        <a:defRPr sz="1800" kern="1200">
          <a:solidFill>
            <a:srgbClr val="66666B"/>
          </a:solidFill>
          <a:latin typeface="Arial" panose="020B0604020202020204" pitchFamily="34" charset="0"/>
          <a:ea typeface="+mn-ea"/>
          <a:cs typeface="Arial" panose="020B0604020202020204" pitchFamily="34" charset="0"/>
        </a:defRPr>
      </a:lvl2pPr>
      <a:lvl3pPr marL="152400" indent="-152400"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3pPr>
      <a:lvl4pPr marL="293688" indent="-153988"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4pPr>
      <a:lvl5pPr marL="411163" indent="-130175"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cid:image003.png@01D8C42E.DFE66E30" TargetMode="External"/><Relationship Id="rId5" Type="http://schemas.openxmlformats.org/officeDocument/2006/relationships/image" Target="../media/image16.png"/><Relationship Id="rId4" Type="http://schemas.openxmlformats.org/officeDocument/2006/relationships/image" Target="cid:image002.png@01D8C42E.DFE66E30"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8.svg"/></Relationships>
</file>

<file path=ppt/slides/_rels/slide17.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slideLayout" Target="../slideLayouts/slideLayout3.xml"/><Relationship Id="rId7" Type="http://schemas.openxmlformats.org/officeDocument/2006/relationships/image" Target="../media/image20.emf"/><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notesSlide" Target="../notesSlides/notesSlide12.xml"/><Relationship Id="rId9" Type="http://schemas.openxmlformats.org/officeDocument/2006/relationships/image" Target="../media/image22.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5.jpg"/></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jp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www.freezemaster.com/"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5.xml"/><Relationship Id="rId5" Type="http://schemas.openxmlformats.org/officeDocument/2006/relationships/image" Target="../media/image51.sv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8" Type="http://schemas.openxmlformats.org/officeDocument/2006/relationships/hyperlink" Target="http://www.freezemaster.com/"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hyperlink" Target="http://www.freezemaster.com/"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media/image13.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47768-E89C-6D27-D9B5-A14EA95D326B}"/>
              </a:ext>
            </a:extLst>
          </p:cNvPr>
          <p:cNvSpPr>
            <a:spLocks noGrp="1"/>
          </p:cNvSpPr>
          <p:nvPr>
            <p:ph type="ctrTitle"/>
          </p:nvPr>
        </p:nvSpPr>
        <p:spPr>
          <a:xfrm>
            <a:off x="2244434" y="4418609"/>
            <a:ext cx="9334007" cy="961902"/>
          </a:xfrm>
        </p:spPr>
        <p:txBody>
          <a:bodyPr/>
          <a:lstStyle/>
          <a:p>
            <a:r>
              <a:rPr lang="en-US" dirty="0"/>
              <a:t>Listed Antifreeze for Fire Sprinkler Systems</a:t>
            </a:r>
          </a:p>
        </p:txBody>
      </p:sp>
      <p:sp>
        <p:nvSpPr>
          <p:cNvPr id="3" name="Subtitle 2">
            <a:extLst>
              <a:ext uri="{FF2B5EF4-FFF2-40B4-BE49-F238E27FC236}">
                <a16:creationId xmlns:a16="http://schemas.microsoft.com/office/drawing/2014/main" id="{8430DB9A-BFC1-553C-D74C-EBE9C856FD3B}"/>
              </a:ext>
            </a:extLst>
          </p:cNvPr>
          <p:cNvSpPr>
            <a:spLocks noGrp="1"/>
          </p:cNvSpPr>
          <p:nvPr>
            <p:ph type="subTitle" idx="1"/>
          </p:nvPr>
        </p:nvSpPr>
        <p:spPr/>
        <p:txBody>
          <a:bodyPr/>
          <a:lstStyle/>
          <a:p>
            <a:r>
              <a:rPr lang="en-US" dirty="0"/>
              <a:t>Lainey Liotta, Sr. Fire Protection Market Manager at Lubrizol</a:t>
            </a:r>
          </a:p>
          <a:p>
            <a:r>
              <a:rPr lang="en-US" dirty="0"/>
              <a:t>SFPE Central Ohio Chapter Meeting | September 14, 2022</a:t>
            </a:r>
          </a:p>
        </p:txBody>
      </p:sp>
    </p:spTree>
    <p:extLst>
      <p:ext uri="{BB962C8B-B14F-4D97-AF65-F5344CB8AC3E}">
        <p14:creationId xmlns:p14="http://schemas.microsoft.com/office/powerpoint/2010/main" val="4070262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47448-CDF6-1E3B-8BE1-B9EAB01215D6}"/>
              </a:ext>
            </a:extLst>
          </p:cNvPr>
          <p:cNvSpPr>
            <a:spLocks noGrp="1"/>
          </p:cNvSpPr>
          <p:nvPr>
            <p:ph type="title"/>
          </p:nvPr>
        </p:nvSpPr>
        <p:spPr/>
        <p:txBody>
          <a:bodyPr/>
          <a:lstStyle/>
          <a:p>
            <a:r>
              <a:rPr lang="en-US" dirty="0"/>
              <a:t>New Systems: Antifreeze Solution Requirements</a:t>
            </a:r>
            <a:br>
              <a:rPr lang="en-US" dirty="0"/>
            </a:br>
            <a:r>
              <a:rPr lang="en-US" dirty="0"/>
              <a:t>per NFPA 13</a:t>
            </a:r>
          </a:p>
        </p:txBody>
      </p:sp>
      <p:pic>
        <p:nvPicPr>
          <p:cNvPr id="5" name="Picture 4">
            <a:extLst>
              <a:ext uri="{FF2B5EF4-FFF2-40B4-BE49-F238E27FC236}">
                <a16:creationId xmlns:a16="http://schemas.microsoft.com/office/drawing/2014/main" id="{8FF9DCA6-2718-6AA5-895B-34588DF4F51E}"/>
              </a:ext>
            </a:extLst>
          </p:cNvPr>
          <p:cNvPicPr>
            <a:picLocks noChangeAspect="1"/>
          </p:cNvPicPr>
          <p:nvPr/>
        </p:nvPicPr>
        <p:blipFill rotWithShape="1">
          <a:blip r:embed="rId2"/>
          <a:srcRect b="58721"/>
          <a:stretch/>
        </p:blipFill>
        <p:spPr>
          <a:xfrm>
            <a:off x="607348" y="2245521"/>
            <a:ext cx="11215852" cy="2170362"/>
          </a:xfrm>
          <a:prstGeom prst="rect">
            <a:avLst/>
          </a:prstGeom>
        </p:spPr>
      </p:pic>
      <p:sp>
        <p:nvSpPr>
          <p:cNvPr id="6" name="Content Placeholder 2">
            <a:extLst>
              <a:ext uri="{FF2B5EF4-FFF2-40B4-BE49-F238E27FC236}">
                <a16:creationId xmlns:a16="http://schemas.microsoft.com/office/drawing/2014/main" id="{E77EE696-D10E-C42C-98A7-B3E0BCF8CF3B}"/>
              </a:ext>
            </a:extLst>
          </p:cNvPr>
          <p:cNvSpPr txBox="1">
            <a:spLocks/>
          </p:cNvSpPr>
          <p:nvPr/>
        </p:nvSpPr>
        <p:spPr>
          <a:xfrm>
            <a:off x="665018" y="1772762"/>
            <a:ext cx="2925902" cy="369476"/>
          </a:xfrm>
          <a:prstGeom prst="rect">
            <a:avLst/>
          </a:prstGeom>
        </p:spPr>
        <p:txBody>
          <a:bodyPr vert="horz" wrap="none" lIns="0" tIns="0" rIns="0" bIns="0" rtlCol="0">
            <a:noAutofit/>
          </a:bodyPr>
          <a:lstStyle>
            <a:lvl1pPr marL="0" indent="0" algn="l" defTabSz="914400" rtl="0" eaLnBrk="1" latinLnBrk="0" hangingPunct="1">
              <a:lnSpc>
                <a:spcPct val="90000"/>
              </a:lnSpc>
              <a:spcBef>
                <a:spcPts val="1000"/>
              </a:spcBef>
              <a:buFontTx/>
              <a:buNone/>
              <a:defRPr sz="1800" b="1" kern="1200">
                <a:solidFill>
                  <a:srgbClr val="66666B"/>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Tx/>
              <a:buNone/>
              <a:tabLst/>
              <a:defRPr sz="1800" kern="1200">
                <a:solidFill>
                  <a:srgbClr val="66666B"/>
                </a:solidFill>
                <a:latin typeface="Arial" panose="020B0604020202020204" pitchFamily="34" charset="0"/>
                <a:ea typeface="+mn-ea"/>
                <a:cs typeface="Arial" panose="020B0604020202020204" pitchFamily="34" charset="0"/>
              </a:defRPr>
            </a:lvl2pPr>
            <a:lvl3pPr marL="152400" indent="-152400"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3pPr>
            <a:lvl4pPr marL="293688" indent="-153988"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4pPr>
            <a:lvl5pPr marL="411163" indent="-130175"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pPr>
            <a:r>
              <a:rPr lang="en-US" b="0" i="1" dirty="0"/>
              <a:t>Effective since 2013 Edition</a:t>
            </a:r>
          </a:p>
        </p:txBody>
      </p:sp>
      <p:sp>
        <p:nvSpPr>
          <p:cNvPr id="7" name="Content Placeholder 2">
            <a:extLst>
              <a:ext uri="{FF2B5EF4-FFF2-40B4-BE49-F238E27FC236}">
                <a16:creationId xmlns:a16="http://schemas.microsoft.com/office/drawing/2014/main" id="{0796F3A6-CE24-E957-C49A-F20D461425D2}"/>
              </a:ext>
            </a:extLst>
          </p:cNvPr>
          <p:cNvSpPr txBox="1">
            <a:spLocks/>
          </p:cNvSpPr>
          <p:nvPr/>
        </p:nvSpPr>
        <p:spPr>
          <a:xfrm>
            <a:off x="906628" y="6073415"/>
            <a:ext cx="2925902" cy="369476"/>
          </a:xfrm>
          <a:prstGeom prst="rect">
            <a:avLst/>
          </a:prstGeom>
        </p:spPr>
        <p:txBody>
          <a:bodyPr vert="horz" wrap="none" lIns="0" tIns="0" rIns="0" bIns="0" rtlCol="0">
            <a:noAutofit/>
          </a:bodyPr>
          <a:lstStyle>
            <a:lvl1pPr marL="0" indent="0" algn="l" defTabSz="914400" rtl="0" eaLnBrk="1" latinLnBrk="0" hangingPunct="1">
              <a:lnSpc>
                <a:spcPct val="90000"/>
              </a:lnSpc>
              <a:spcBef>
                <a:spcPts val="1000"/>
              </a:spcBef>
              <a:buFontTx/>
              <a:buNone/>
              <a:defRPr sz="1800" b="1" kern="1200">
                <a:solidFill>
                  <a:srgbClr val="66666B"/>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Tx/>
              <a:buNone/>
              <a:tabLst/>
              <a:defRPr sz="1800" kern="1200">
                <a:solidFill>
                  <a:srgbClr val="66666B"/>
                </a:solidFill>
                <a:latin typeface="Arial" panose="020B0604020202020204" pitchFamily="34" charset="0"/>
                <a:ea typeface="+mn-ea"/>
                <a:cs typeface="Arial" panose="020B0604020202020204" pitchFamily="34" charset="0"/>
              </a:defRPr>
            </a:lvl2pPr>
            <a:lvl3pPr marL="152400" indent="-152400"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3pPr>
            <a:lvl4pPr marL="293688" indent="-153988"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4pPr>
            <a:lvl5pPr marL="411163" indent="-130175"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pPr>
            <a:r>
              <a:rPr lang="en-US" sz="1600" b="0" i="1" dirty="0"/>
              <a:t>Note: Listed antifreeze solutions are not required to be glycerin or glycol based as long as they pass UL 2901 </a:t>
            </a:r>
          </a:p>
        </p:txBody>
      </p:sp>
    </p:spTree>
    <p:extLst>
      <p:ext uri="{BB962C8B-B14F-4D97-AF65-F5344CB8AC3E}">
        <p14:creationId xmlns:p14="http://schemas.microsoft.com/office/powerpoint/2010/main" val="3933704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067D4-FC14-EC99-653C-83D7642E01D1}"/>
              </a:ext>
            </a:extLst>
          </p:cNvPr>
          <p:cNvSpPr>
            <a:spLocks noGrp="1"/>
          </p:cNvSpPr>
          <p:nvPr>
            <p:ph type="title"/>
          </p:nvPr>
        </p:nvSpPr>
        <p:spPr>
          <a:xfrm>
            <a:off x="665018" y="167463"/>
            <a:ext cx="7861465" cy="1516283"/>
          </a:xfrm>
        </p:spPr>
        <p:txBody>
          <a:bodyPr/>
          <a:lstStyle/>
          <a:p>
            <a:r>
              <a:rPr lang="en-US" dirty="0"/>
              <a:t>Existing Systems: Antifreeze Solution Requirements</a:t>
            </a:r>
            <a:br>
              <a:rPr lang="en-US" dirty="0"/>
            </a:br>
            <a:r>
              <a:rPr lang="en-US" dirty="0"/>
              <a:t>per NFPA 25 Standards</a:t>
            </a:r>
          </a:p>
        </p:txBody>
      </p:sp>
      <p:sp>
        <p:nvSpPr>
          <p:cNvPr id="3" name="Content Placeholder 2">
            <a:extLst>
              <a:ext uri="{FF2B5EF4-FFF2-40B4-BE49-F238E27FC236}">
                <a16:creationId xmlns:a16="http://schemas.microsoft.com/office/drawing/2014/main" id="{17FB46B7-42BA-32EC-75AC-55A9340EFC20}"/>
              </a:ext>
            </a:extLst>
          </p:cNvPr>
          <p:cNvSpPr>
            <a:spLocks noGrp="1"/>
          </p:cNvSpPr>
          <p:nvPr>
            <p:ph sz="half" idx="1"/>
          </p:nvPr>
        </p:nvSpPr>
        <p:spPr>
          <a:xfrm>
            <a:off x="722284" y="2010569"/>
            <a:ext cx="5354782" cy="203897"/>
          </a:xfrm>
        </p:spPr>
        <p:txBody>
          <a:bodyPr/>
          <a:lstStyle/>
          <a:p>
            <a:r>
              <a:rPr lang="en-US" dirty="0"/>
              <a:t>2014-2020 Editions</a:t>
            </a:r>
          </a:p>
        </p:txBody>
      </p:sp>
      <p:grpSp>
        <p:nvGrpSpPr>
          <p:cNvPr id="7" name="Group 6">
            <a:extLst>
              <a:ext uri="{FF2B5EF4-FFF2-40B4-BE49-F238E27FC236}">
                <a16:creationId xmlns:a16="http://schemas.microsoft.com/office/drawing/2014/main" id="{6110A1D2-7ED2-E7B7-45A5-16D21522CF77}"/>
              </a:ext>
            </a:extLst>
          </p:cNvPr>
          <p:cNvGrpSpPr/>
          <p:nvPr/>
        </p:nvGrpSpPr>
        <p:grpSpPr>
          <a:xfrm>
            <a:off x="627150" y="2214466"/>
            <a:ext cx="10785302" cy="2815593"/>
            <a:chOff x="715818" y="1455324"/>
            <a:chExt cx="10785302" cy="2815593"/>
          </a:xfrm>
        </p:grpSpPr>
        <p:pic>
          <p:nvPicPr>
            <p:cNvPr id="5" name="Picture 4">
              <a:extLst>
                <a:ext uri="{FF2B5EF4-FFF2-40B4-BE49-F238E27FC236}">
                  <a16:creationId xmlns:a16="http://schemas.microsoft.com/office/drawing/2014/main" id="{BCF77E66-E58B-B943-3A52-DFA7B90C1ACE}"/>
                </a:ext>
              </a:extLst>
            </p:cNvPr>
            <p:cNvPicPr>
              <a:picLocks noChangeAspect="1"/>
            </p:cNvPicPr>
            <p:nvPr/>
          </p:nvPicPr>
          <p:blipFill rotWithShape="1">
            <a:blip r:embed="rId2"/>
            <a:srcRect t="42051" b="8725"/>
            <a:stretch/>
          </p:blipFill>
          <p:spPr>
            <a:xfrm>
              <a:off x="715818" y="1782147"/>
              <a:ext cx="10785302" cy="2488770"/>
            </a:xfrm>
            <a:prstGeom prst="rect">
              <a:avLst/>
            </a:prstGeom>
          </p:spPr>
        </p:pic>
        <p:pic>
          <p:nvPicPr>
            <p:cNvPr id="6" name="Picture 5">
              <a:extLst>
                <a:ext uri="{FF2B5EF4-FFF2-40B4-BE49-F238E27FC236}">
                  <a16:creationId xmlns:a16="http://schemas.microsoft.com/office/drawing/2014/main" id="{1DBD0FA4-E519-DE4D-F8B4-807176FAEA45}"/>
                </a:ext>
              </a:extLst>
            </p:cNvPr>
            <p:cNvPicPr>
              <a:picLocks noChangeAspect="1"/>
            </p:cNvPicPr>
            <p:nvPr/>
          </p:nvPicPr>
          <p:blipFill rotWithShape="1">
            <a:blip r:embed="rId2"/>
            <a:srcRect b="92676"/>
            <a:stretch/>
          </p:blipFill>
          <p:spPr>
            <a:xfrm>
              <a:off x="715818" y="1455324"/>
              <a:ext cx="10785302" cy="370302"/>
            </a:xfrm>
            <a:prstGeom prst="rect">
              <a:avLst/>
            </a:prstGeom>
          </p:spPr>
        </p:pic>
      </p:grpSp>
    </p:spTree>
    <p:extLst>
      <p:ext uri="{BB962C8B-B14F-4D97-AF65-F5344CB8AC3E}">
        <p14:creationId xmlns:p14="http://schemas.microsoft.com/office/powerpoint/2010/main" val="648870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3A064-A769-4783-8B4B-DEF8FDC0C3C1}"/>
              </a:ext>
            </a:extLst>
          </p:cNvPr>
          <p:cNvSpPr>
            <a:spLocks noGrp="1"/>
          </p:cNvSpPr>
          <p:nvPr>
            <p:ph type="title"/>
          </p:nvPr>
        </p:nvSpPr>
        <p:spPr>
          <a:xfrm>
            <a:off x="665018" y="-45966"/>
            <a:ext cx="7861465" cy="1516283"/>
          </a:xfrm>
        </p:spPr>
        <p:txBody>
          <a:bodyPr/>
          <a:lstStyle/>
          <a:p>
            <a:r>
              <a:rPr lang="en-US" dirty="0"/>
              <a:t>Critical Change</a:t>
            </a:r>
          </a:p>
        </p:txBody>
      </p:sp>
      <p:sp>
        <p:nvSpPr>
          <p:cNvPr id="5" name="Content Placeholder 2">
            <a:extLst>
              <a:ext uri="{FF2B5EF4-FFF2-40B4-BE49-F238E27FC236}">
                <a16:creationId xmlns:a16="http://schemas.microsoft.com/office/drawing/2014/main" id="{6ED36CAB-62BE-4E90-8CFC-8028204A41CA}"/>
              </a:ext>
            </a:extLst>
          </p:cNvPr>
          <p:cNvSpPr txBox="1">
            <a:spLocks/>
          </p:cNvSpPr>
          <p:nvPr/>
        </p:nvSpPr>
        <p:spPr>
          <a:xfrm>
            <a:off x="317942" y="1958822"/>
            <a:ext cx="5451577" cy="1169292"/>
          </a:xfrm>
          <a:prstGeom prst="rect">
            <a:avLst/>
          </a:prstGeom>
        </p:spPr>
        <p:txBody>
          <a:bodyPr vert="horz" wrap="none" lIns="0" tIns="0" rIns="0" bIns="0" rtlCol="0">
            <a:noAutofit/>
          </a:bodyPr>
          <a:lstStyle>
            <a:lvl1pPr marL="0" indent="0" algn="l" defTabSz="914400" rtl="0" eaLnBrk="1" latinLnBrk="0" hangingPunct="1">
              <a:lnSpc>
                <a:spcPct val="90000"/>
              </a:lnSpc>
              <a:spcBef>
                <a:spcPts val="1000"/>
              </a:spcBef>
              <a:buFontTx/>
              <a:buNone/>
              <a:defRPr sz="1800" b="1" kern="1200">
                <a:solidFill>
                  <a:srgbClr val="66666B"/>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Tx/>
              <a:buNone/>
              <a:tabLst/>
              <a:defRPr sz="1800" kern="1200">
                <a:solidFill>
                  <a:srgbClr val="66666B"/>
                </a:solidFill>
                <a:latin typeface="Arial" panose="020B0604020202020204" pitchFamily="34" charset="0"/>
                <a:ea typeface="+mn-ea"/>
                <a:cs typeface="Arial" panose="020B0604020202020204" pitchFamily="34" charset="0"/>
              </a:defRPr>
            </a:lvl2pPr>
            <a:lvl3pPr marL="152400" indent="-152400"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3pPr>
            <a:lvl4pPr marL="293688" indent="-153988"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4pPr>
            <a:lvl5pPr marL="411163" indent="-130175"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40000"/>
              </a:lnSpc>
            </a:pPr>
            <a:r>
              <a:rPr lang="en-US" sz="2400" dirty="0">
                <a:solidFill>
                  <a:srgbClr val="623393"/>
                </a:solidFill>
              </a:rPr>
              <a:t>New systems</a:t>
            </a:r>
          </a:p>
        </p:txBody>
      </p:sp>
      <p:sp>
        <p:nvSpPr>
          <p:cNvPr id="6" name="Content Placeholder 2">
            <a:extLst>
              <a:ext uri="{FF2B5EF4-FFF2-40B4-BE49-F238E27FC236}">
                <a16:creationId xmlns:a16="http://schemas.microsoft.com/office/drawing/2014/main" id="{C8240277-D9EE-4453-83AF-955C28AE77D0}"/>
              </a:ext>
            </a:extLst>
          </p:cNvPr>
          <p:cNvSpPr txBox="1">
            <a:spLocks/>
          </p:cNvSpPr>
          <p:nvPr/>
        </p:nvSpPr>
        <p:spPr>
          <a:xfrm>
            <a:off x="457196" y="3995516"/>
            <a:ext cx="5451577" cy="835094"/>
          </a:xfrm>
          <a:prstGeom prst="rect">
            <a:avLst/>
          </a:prstGeom>
        </p:spPr>
        <p:txBody>
          <a:bodyPr vert="horz" wrap="none" lIns="0" tIns="0" rIns="0" bIns="0" rtlCol="0">
            <a:noAutofit/>
          </a:bodyPr>
          <a:lstStyle>
            <a:lvl1pPr marL="0" indent="0" algn="l" defTabSz="914400" rtl="0" eaLnBrk="1" latinLnBrk="0" hangingPunct="1">
              <a:lnSpc>
                <a:spcPct val="90000"/>
              </a:lnSpc>
              <a:spcBef>
                <a:spcPts val="1000"/>
              </a:spcBef>
              <a:buFontTx/>
              <a:buNone/>
              <a:defRPr sz="1800" b="1" kern="1200">
                <a:solidFill>
                  <a:srgbClr val="66666B"/>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Tx/>
              <a:buNone/>
              <a:tabLst/>
              <a:defRPr sz="1800" kern="1200">
                <a:solidFill>
                  <a:srgbClr val="66666B"/>
                </a:solidFill>
                <a:latin typeface="Arial" panose="020B0604020202020204" pitchFamily="34" charset="0"/>
                <a:ea typeface="+mn-ea"/>
                <a:cs typeface="Arial" panose="020B0604020202020204" pitchFamily="34" charset="0"/>
              </a:defRPr>
            </a:lvl2pPr>
            <a:lvl3pPr marL="152400" indent="-152400"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3pPr>
            <a:lvl4pPr marL="293688" indent="-153988"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4pPr>
            <a:lvl5pPr marL="411163" indent="-130175"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400" dirty="0">
                <a:solidFill>
                  <a:srgbClr val="623393"/>
                </a:solidFill>
              </a:rPr>
              <a:t>September 30,</a:t>
            </a:r>
          </a:p>
          <a:p>
            <a:pPr algn="ctr"/>
            <a:r>
              <a:rPr lang="en-US" sz="6600" dirty="0">
                <a:solidFill>
                  <a:srgbClr val="623393"/>
                </a:solidFill>
              </a:rPr>
              <a:t>2012</a:t>
            </a:r>
          </a:p>
        </p:txBody>
      </p:sp>
      <p:sp>
        <p:nvSpPr>
          <p:cNvPr id="7" name="Content Placeholder 2">
            <a:extLst>
              <a:ext uri="{FF2B5EF4-FFF2-40B4-BE49-F238E27FC236}">
                <a16:creationId xmlns:a16="http://schemas.microsoft.com/office/drawing/2014/main" id="{0132AD6B-6862-4D1E-A4DB-CD15ACDDB0EA}"/>
              </a:ext>
            </a:extLst>
          </p:cNvPr>
          <p:cNvSpPr txBox="1">
            <a:spLocks/>
          </p:cNvSpPr>
          <p:nvPr/>
        </p:nvSpPr>
        <p:spPr>
          <a:xfrm>
            <a:off x="387569" y="2563092"/>
            <a:ext cx="5451577" cy="716211"/>
          </a:xfrm>
          <a:prstGeom prst="rect">
            <a:avLst/>
          </a:prstGeom>
        </p:spPr>
        <p:txBody>
          <a:bodyPr vert="horz" wrap="none" lIns="0" tIns="0" rIns="0" bIns="0" rtlCol="0">
            <a:noAutofit/>
          </a:bodyPr>
          <a:lstStyle>
            <a:lvl1pPr marL="0" indent="0" algn="l" defTabSz="914400" rtl="0" eaLnBrk="1" latinLnBrk="0" hangingPunct="1">
              <a:lnSpc>
                <a:spcPct val="90000"/>
              </a:lnSpc>
              <a:spcBef>
                <a:spcPts val="1000"/>
              </a:spcBef>
              <a:buFontTx/>
              <a:buNone/>
              <a:defRPr sz="1800" b="1" kern="1200">
                <a:solidFill>
                  <a:srgbClr val="66666B"/>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Tx/>
              <a:buNone/>
              <a:tabLst/>
              <a:defRPr sz="1800" kern="1200">
                <a:solidFill>
                  <a:srgbClr val="66666B"/>
                </a:solidFill>
                <a:latin typeface="Arial" panose="020B0604020202020204" pitchFamily="34" charset="0"/>
                <a:ea typeface="+mn-ea"/>
                <a:cs typeface="Arial" panose="020B0604020202020204" pitchFamily="34" charset="0"/>
              </a:defRPr>
            </a:lvl2pPr>
            <a:lvl3pPr marL="152400" indent="-152400"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3pPr>
            <a:lvl4pPr marL="293688" indent="-153988"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4pPr>
            <a:lvl5pPr marL="411163" indent="-130175"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40000"/>
              </a:lnSpc>
            </a:pPr>
            <a:r>
              <a:rPr lang="en-US" sz="2400" b="0" dirty="0"/>
              <a:t>must be installed with a</a:t>
            </a:r>
          </a:p>
        </p:txBody>
      </p:sp>
      <p:sp>
        <p:nvSpPr>
          <p:cNvPr id="8" name="Content Placeholder 2">
            <a:extLst>
              <a:ext uri="{FF2B5EF4-FFF2-40B4-BE49-F238E27FC236}">
                <a16:creationId xmlns:a16="http://schemas.microsoft.com/office/drawing/2014/main" id="{EA6BB5C5-B90D-4F76-8041-EDFD6A1D1E37}"/>
              </a:ext>
            </a:extLst>
          </p:cNvPr>
          <p:cNvSpPr txBox="1">
            <a:spLocks/>
          </p:cNvSpPr>
          <p:nvPr/>
        </p:nvSpPr>
        <p:spPr>
          <a:xfrm>
            <a:off x="6283223" y="1966651"/>
            <a:ext cx="5451577" cy="1169292"/>
          </a:xfrm>
          <a:prstGeom prst="rect">
            <a:avLst/>
          </a:prstGeom>
        </p:spPr>
        <p:txBody>
          <a:bodyPr vert="horz" wrap="none" lIns="0" tIns="0" rIns="0" bIns="0" rtlCol="0">
            <a:noAutofit/>
          </a:bodyPr>
          <a:lstStyle>
            <a:lvl1pPr marL="0" indent="0" algn="l" defTabSz="914400" rtl="0" eaLnBrk="1" latinLnBrk="0" hangingPunct="1">
              <a:lnSpc>
                <a:spcPct val="90000"/>
              </a:lnSpc>
              <a:spcBef>
                <a:spcPts val="1000"/>
              </a:spcBef>
              <a:buFontTx/>
              <a:buNone/>
              <a:defRPr sz="1800" b="1" kern="1200">
                <a:solidFill>
                  <a:srgbClr val="66666B"/>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Tx/>
              <a:buNone/>
              <a:tabLst/>
              <a:defRPr sz="1800" kern="1200">
                <a:solidFill>
                  <a:srgbClr val="66666B"/>
                </a:solidFill>
                <a:latin typeface="Arial" panose="020B0604020202020204" pitchFamily="34" charset="0"/>
                <a:ea typeface="+mn-ea"/>
                <a:cs typeface="Arial" panose="020B0604020202020204" pitchFamily="34" charset="0"/>
              </a:defRPr>
            </a:lvl2pPr>
            <a:lvl3pPr marL="152400" indent="-152400"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3pPr>
            <a:lvl4pPr marL="293688" indent="-153988"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4pPr>
            <a:lvl5pPr marL="411163" indent="-130175"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40000"/>
              </a:lnSpc>
            </a:pPr>
            <a:r>
              <a:rPr lang="en-US" sz="2400" dirty="0">
                <a:solidFill>
                  <a:srgbClr val="623393"/>
                </a:solidFill>
              </a:rPr>
              <a:t>Existing systems</a:t>
            </a:r>
          </a:p>
        </p:txBody>
      </p:sp>
      <p:sp>
        <p:nvSpPr>
          <p:cNvPr id="9" name="Content Placeholder 2">
            <a:extLst>
              <a:ext uri="{FF2B5EF4-FFF2-40B4-BE49-F238E27FC236}">
                <a16:creationId xmlns:a16="http://schemas.microsoft.com/office/drawing/2014/main" id="{BDAAFD41-F40D-4883-A96B-99E4897449EA}"/>
              </a:ext>
            </a:extLst>
          </p:cNvPr>
          <p:cNvSpPr txBox="1">
            <a:spLocks/>
          </p:cNvSpPr>
          <p:nvPr/>
        </p:nvSpPr>
        <p:spPr>
          <a:xfrm>
            <a:off x="6213596" y="3947057"/>
            <a:ext cx="5451577" cy="835094"/>
          </a:xfrm>
          <a:prstGeom prst="rect">
            <a:avLst/>
          </a:prstGeom>
        </p:spPr>
        <p:txBody>
          <a:bodyPr vert="horz" wrap="none" lIns="0" tIns="0" rIns="0" bIns="0" rtlCol="0">
            <a:noAutofit/>
          </a:bodyPr>
          <a:lstStyle>
            <a:lvl1pPr marL="0" indent="0" algn="l" defTabSz="914400" rtl="0" eaLnBrk="1" latinLnBrk="0" hangingPunct="1">
              <a:lnSpc>
                <a:spcPct val="90000"/>
              </a:lnSpc>
              <a:spcBef>
                <a:spcPts val="1000"/>
              </a:spcBef>
              <a:buFontTx/>
              <a:buNone/>
              <a:defRPr sz="1800" b="1" kern="1200">
                <a:solidFill>
                  <a:srgbClr val="66666B"/>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Tx/>
              <a:buNone/>
              <a:tabLst/>
              <a:defRPr sz="1800" kern="1200">
                <a:solidFill>
                  <a:srgbClr val="66666B"/>
                </a:solidFill>
                <a:latin typeface="Arial" panose="020B0604020202020204" pitchFamily="34" charset="0"/>
                <a:ea typeface="+mn-ea"/>
                <a:cs typeface="Arial" panose="020B0604020202020204" pitchFamily="34" charset="0"/>
              </a:defRPr>
            </a:lvl2pPr>
            <a:lvl3pPr marL="152400" indent="-152400"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3pPr>
            <a:lvl4pPr marL="293688" indent="-153988"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4pPr>
            <a:lvl5pPr marL="411163" indent="-130175"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400" dirty="0">
                <a:solidFill>
                  <a:srgbClr val="623393"/>
                </a:solidFill>
              </a:rPr>
              <a:t>September 30,</a:t>
            </a:r>
          </a:p>
          <a:p>
            <a:pPr algn="ctr"/>
            <a:r>
              <a:rPr lang="en-US" sz="6600" dirty="0">
                <a:solidFill>
                  <a:srgbClr val="623393"/>
                </a:solidFill>
              </a:rPr>
              <a:t>2022</a:t>
            </a:r>
          </a:p>
        </p:txBody>
      </p:sp>
      <p:sp>
        <p:nvSpPr>
          <p:cNvPr id="10" name="Content Placeholder 2">
            <a:extLst>
              <a:ext uri="{FF2B5EF4-FFF2-40B4-BE49-F238E27FC236}">
                <a16:creationId xmlns:a16="http://schemas.microsoft.com/office/drawing/2014/main" id="{9F4D8250-3DC5-499B-B561-9E2B1CECC264}"/>
              </a:ext>
            </a:extLst>
          </p:cNvPr>
          <p:cNvSpPr txBox="1">
            <a:spLocks/>
          </p:cNvSpPr>
          <p:nvPr/>
        </p:nvSpPr>
        <p:spPr>
          <a:xfrm>
            <a:off x="6213600" y="2536144"/>
            <a:ext cx="5451577" cy="716211"/>
          </a:xfrm>
          <a:prstGeom prst="rect">
            <a:avLst/>
          </a:prstGeom>
        </p:spPr>
        <p:txBody>
          <a:bodyPr vert="horz" wrap="none" lIns="0" tIns="0" rIns="0" bIns="0" rtlCol="0">
            <a:noAutofit/>
          </a:bodyPr>
          <a:lstStyle>
            <a:lvl1pPr marL="0" indent="0" algn="l" defTabSz="914400" rtl="0" eaLnBrk="1" latinLnBrk="0" hangingPunct="1">
              <a:lnSpc>
                <a:spcPct val="90000"/>
              </a:lnSpc>
              <a:spcBef>
                <a:spcPts val="1000"/>
              </a:spcBef>
              <a:buFontTx/>
              <a:buNone/>
              <a:defRPr sz="1800" b="1" kern="1200">
                <a:solidFill>
                  <a:srgbClr val="66666B"/>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Tx/>
              <a:buNone/>
              <a:tabLst/>
              <a:defRPr sz="1800" kern="1200">
                <a:solidFill>
                  <a:srgbClr val="66666B"/>
                </a:solidFill>
                <a:latin typeface="Arial" panose="020B0604020202020204" pitchFamily="34" charset="0"/>
                <a:ea typeface="+mn-ea"/>
                <a:cs typeface="Arial" panose="020B0604020202020204" pitchFamily="34" charset="0"/>
              </a:defRPr>
            </a:lvl2pPr>
            <a:lvl3pPr marL="152400" indent="-152400"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3pPr>
            <a:lvl4pPr marL="293688" indent="-153988"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4pPr>
            <a:lvl5pPr marL="411163" indent="-130175"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40000"/>
              </a:lnSpc>
            </a:pPr>
            <a:r>
              <a:rPr lang="en-US" sz="2400" b="0" dirty="0"/>
              <a:t>must be drained &amp; refilled</a:t>
            </a:r>
          </a:p>
        </p:txBody>
      </p:sp>
      <p:sp>
        <p:nvSpPr>
          <p:cNvPr id="11" name="Content Placeholder 2">
            <a:extLst>
              <a:ext uri="{FF2B5EF4-FFF2-40B4-BE49-F238E27FC236}">
                <a16:creationId xmlns:a16="http://schemas.microsoft.com/office/drawing/2014/main" id="{544A9E64-B41D-4411-BBD3-269A714AA394}"/>
              </a:ext>
            </a:extLst>
          </p:cNvPr>
          <p:cNvSpPr txBox="1">
            <a:spLocks/>
          </p:cNvSpPr>
          <p:nvPr/>
        </p:nvSpPr>
        <p:spPr>
          <a:xfrm>
            <a:off x="6213597" y="2894251"/>
            <a:ext cx="5451577" cy="716211"/>
          </a:xfrm>
          <a:prstGeom prst="rect">
            <a:avLst/>
          </a:prstGeom>
        </p:spPr>
        <p:txBody>
          <a:bodyPr vert="horz" wrap="none" lIns="0" tIns="0" rIns="0" bIns="0" rtlCol="0">
            <a:noAutofit/>
          </a:bodyPr>
          <a:lstStyle>
            <a:lvl1pPr marL="0" indent="0" algn="l" defTabSz="914400" rtl="0" eaLnBrk="1" latinLnBrk="0" hangingPunct="1">
              <a:lnSpc>
                <a:spcPct val="90000"/>
              </a:lnSpc>
              <a:spcBef>
                <a:spcPts val="1000"/>
              </a:spcBef>
              <a:buFontTx/>
              <a:buNone/>
              <a:defRPr sz="1800" b="1" kern="1200">
                <a:solidFill>
                  <a:srgbClr val="66666B"/>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Tx/>
              <a:buNone/>
              <a:tabLst/>
              <a:defRPr sz="1800" kern="1200">
                <a:solidFill>
                  <a:srgbClr val="66666B"/>
                </a:solidFill>
                <a:latin typeface="Arial" panose="020B0604020202020204" pitchFamily="34" charset="0"/>
                <a:ea typeface="+mn-ea"/>
                <a:cs typeface="Arial" panose="020B0604020202020204" pitchFamily="34" charset="0"/>
              </a:defRPr>
            </a:lvl2pPr>
            <a:lvl3pPr marL="152400" indent="-152400"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3pPr>
            <a:lvl4pPr marL="293688" indent="-153988"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4pPr>
            <a:lvl5pPr marL="411163" indent="-130175"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40000"/>
              </a:lnSpc>
            </a:pPr>
            <a:r>
              <a:rPr lang="en-US" sz="2400" b="0" dirty="0"/>
              <a:t>with a </a:t>
            </a:r>
            <a:r>
              <a:rPr lang="en-US" sz="2400" b="0" u="sng" dirty="0">
                <a:solidFill>
                  <a:srgbClr val="623393"/>
                </a:solidFill>
              </a:rPr>
              <a:t>listed</a:t>
            </a:r>
            <a:r>
              <a:rPr lang="en-US" sz="2400" b="0" dirty="0"/>
              <a:t> antifreeze starting:</a:t>
            </a:r>
          </a:p>
        </p:txBody>
      </p:sp>
      <p:sp>
        <p:nvSpPr>
          <p:cNvPr id="14" name="Content Placeholder 2">
            <a:extLst>
              <a:ext uri="{FF2B5EF4-FFF2-40B4-BE49-F238E27FC236}">
                <a16:creationId xmlns:a16="http://schemas.microsoft.com/office/drawing/2014/main" id="{E12DDBCC-B1C6-40DD-935E-885DDB269359}"/>
              </a:ext>
            </a:extLst>
          </p:cNvPr>
          <p:cNvSpPr txBox="1">
            <a:spLocks/>
          </p:cNvSpPr>
          <p:nvPr/>
        </p:nvSpPr>
        <p:spPr>
          <a:xfrm>
            <a:off x="387569" y="2976204"/>
            <a:ext cx="5451577" cy="716211"/>
          </a:xfrm>
          <a:prstGeom prst="rect">
            <a:avLst/>
          </a:prstGeom>
        </p:spPr>
        <p:txBody>
          <a:bodyPr vert="horz" wrap="none" lIns="0" tIns="0" rIns="0" bIns="0" rtlCol="0">
            <a:noAutofit/>
          </a:bodyPr>
          <a:lstStyle>
            <a:lvl1pPr marL="0" indent="0" algn="l" defTabSz="914400" rtl="0" eaLnBrk="1" latinLnBrk="0" hangingPunct="1">
              <a:lnSpc>
                <a:spcPct val="90000"/>
              </a:lnSpc>
              <a:spcBef>
                <a:spcPts val="1000"/>
              </a:spcBef>
              <a:buFontTx/>
              <a:buNone/>
              <a:defRPr sz="1800" b="1" kern="1200">
                <a:solidFill>
                  <a:srgbClr val="66666B"/>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Tx/>
              <a:buNone/>
              <a:tabLst/>
              <a:defRPr sz="1800" kern="1200">
                <a:solidFill>
                  <a:srgbClr val="66666B"/>
                </a:solidFill>
                <a:latin typeface="Arial" panose="020B0604020202020204" pitchFamily="34" charset="0"/>
                <a:ea typeface="+mn-ea"/>
                <a:cs typeface="Arial" panose="020B0604020202020204" pitchFamily="34" charset="0"/>
              </a:defRPr>
            </a:lvl2pPr>
            <a:lvl3pPr marL="152400" indent="-152400"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3pPr>
            <a:lvl4pPr marL="293688" indent="-153988"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4pPr>
            <a:lvl5pPr marL="411163" indent="-130175"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40000"/>
              </a:lnSpc>
            </a:pPr>
            <a:r>
              <a:rPr lang="en-US" sz="2400" b="0" u="sng" dirty="0">
                <a:solidFill>
                  <a:srgbClr val="623393"/>
                </a:solidFill>
              </a:rPr>
              <a:t>listed</a:t>
            </a:r>
            <a:r>
              <a:rPr lang="en-US" sz="2400" b="0" dirty="0"/>
              <a:t> antifreeze starting:</a:t>
            </a:r>
          </a:p>
        </p:txBody>
      </p:sp>
      <p:sp>
        <p:nvSpPr>
          <p:cNvPr id="3" name="Rectangle 2">
            <a:extLst>
              <a:ext uri="{FF2B5EF4-FFF2-40B4-BE49-F238E27FC236}">
                <a16:creationId xmlns:a16="http://schemas.microsoft.com/office/drawing/2014/main" id="{AB3361A2-27E2-814D-8DAB-B9B8734F3D39}"/>
              </a:ext>
            </a:extLst>
          </p:cNvPr>
          <p:cNvSpPr/>
          <p:nvPr/>
        </p:nvSpPr>
        <p:spPr>
          <a:xfrm>
            <a:off x="374249" y="6022401"/>
            <a:ext cx="8267946" cy="276999"/>
          </a:xfrm>
          <a:prstGeom prst="rect">
            <a:avLst/>
          </a:prstGeom>
        </p:spPr>
        <p:txBody>
          <a:bodyPr wrap="square">
            <a:spAutoFit/>
          </a:bodyPr>
          <a:lstStyle/>
          <a:p>
            <a:r>
              <a:rPr lang="en-US" sz="1200" dirty="0">
                <a:solidFill>
                  <a:srgbClr val="66666B"/>
                </a:solidFill>
                <a:latin typeface="Arial" panose="020B0604020202020204" pitchFamily="34" charset="0"/>
                <a:cs typeface="Arial" panose="020B0604020202020204" pitchFamily="34" charset="0"/>
              </a:rPr>
              <a:t>* Effective since the 2013 Edition of NFPA 13. Refer to NFPA standards for specific guidance.</a:t>
            </a:r>
          </a:p>
        </p:txBody>
      </p:sp>
      <p:sp>
        <p:nvSpPr>
          <p:cNvPr id="13" name="Content Placeholder 2">
            <a:extLst>
              <a:ext uri="{FF2B5EF4-FFF2-40B4-BE49-F238E27FC236}">
                <a16:creationId xmlns:a16="http://schemas.microsoft.com/office/drawing/2014/main" id="{B0CE72AB-668C-5EEA-ACB8-1DAE0E75138C}"/>
              </a:ext>
            </a:extLst>
          </p:cNvPr>
          <p:cNvSpPr txBox="1">
            <a:spLocks/>
          </p:cNvSpPr>
          <p:nvPr/>
        </p:nvSpPr>
        <p:spPr>
          <a:xfrm>
            <a:off x="1210255" y="1658916"/>
            <a:ext cx="3666949" cy="299906"/>
          </a:xfrm>
          <a:prstGeom prst="rect">
            <a:avLst/>
          </a:prstGeom>
        </p:spPr>
        <p:txBody>
          <a:bodyPr vert="horz" wrap="none" lIns="0" tIns="0" rIns="0" bIns="0" rtlCol="0">
            <a:noAutofit/>
          </a:bodyPr>
          <a:lstStyle>
            <a:lvl1pPr marL="0" indent="0" algn="l" defTabSz="914400" rtl="0" eaLnBrk="1" latinLnBrk="0" hangingPunct="1">
              <a:lnSpc>
                <a:spcPct val="90000"/>
              </a:lnSpc>
              <a:spcBef>
                <a:spcPts val="1000"/>
              </a:spcBef>
              <a:buFontTx/>
              <a:buNone/>
              <a:defRPr sz="1800" b="1" kern="1200">
                <a:solidFill>
                  <a:srgbClr val="66666B"/>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Tx/>
              <a:buNone/>
              <a:tabLst/>
              <a:defRPr sz="1800" kern="1200">
                <a:solidFill>
                  <a:srgbClr val="66666B"/>
                </a:solidFill>
                <a:latin typeface="Arial" panose="020B0604020202020204" pitchFamily="34" charset="0"/>
                <a:ea typeface="+mn-ea"/>
                <a:cs typeface="Arial" panose="020B0604020202020204" pitchFamily="34" charset="0"/>
              </a:defRPr>
            </a:lvl2pPr>
            <a:lvl3pPr marL="152400" indent="-152400"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3pPr>
            <a:lvl4pPr marL="293688" indent="-153988"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4pPr>
            <a:lvl5pPr marL="411163" indent="-130175"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600" dirty="0">
                <a:solidFill>
                  <a:schemeClr val="tx1">
                    <a:lumMod val="50000"/>
                    <a:lumOff val="50000"/>
                  </a:schemeClr>
                </a:solidFill>
              </a:rPr>
              <a:t>Since the 2013 Edition of NFPA 13…</a:t>
            </a:r>
          </a:p>
        </p:txBody>
      </p:sp>
      <p:sp>
        <p:nvSpPr>
          <p:cNvPr id="15" name="Content Placeholder 2">
            <a:extLst>
              <a:ext uri="{FF2B5EF4-FFF2-40B4-BE49-F238E27FC236}">
                <a16:creationId xmlns:a16="http://schemas.microsoft.com/office/drawing/2014/main" id="{6B4DCF89-D158-CD4A-B96C-A18FF25C9AC0}"/>
              </a:ext>
            </a:extLst>
          </p:cNvPr>
          <p:cNvSpPr txBox="1">
            <a:spLocks/>
          </p:cNvSpPr>
          <p:nvPr/>
        </p:nvSpPr>
        <p:spPr>
          <a:xfrm>
            <a:off x="7175538" y="1624398"/>
            <a:ext cx="3553956" cy="1169292"/>
          </a:xfrm>
          <a:prstGeom prst="rect">
            <a:avLst/>
          </a:prstGeom>
        </p:spPr>
        <p:txBody>
          <a:bodyPr vert="horz" wrap="none" lIns="0" tIns="0" rIns="0" bIns="0" rtlCol="0">
            <a:noAutofit/>
          </a:bodyPr>
          <a:lstStyle>
            <a:lvl1pPr marL="0" indent="0" algn="l" defTabSz="914400" rtl="0" eaLnBrk="1" latinLnBrk="0" hangingPunct="1">
              <a:lnSpc>
                <a:spcPct val="90000"/>
              </a:lnSpc>
              <a:spcBef>
                <a:spcPts val="1000"/>
              </a:spcBef>
              <a:buFontTx/>
              <a:buNone/>
              <a:defRPr sz="1800" b="1" kern="1200">
                <a:solidFill>
                  <a:srgbClr val="66666B"/>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Tx/>
              <a:buNone/>
              <a:tabLst/>
              <a:defRPr sz="1800" kern="1200">
                <a:solidFill>
                  <a:srgbClr val="66666B"/>
                </a:solidFill>
                <a:latin typeface="Arial" panose="020B0604020202020204" pitchFamily="34" charset="0"/>
                <a:ea typeface="+mn-ea"/>
                <a:cs typeface="Arial" panose="020B0604020202020204" pitchFamily="34" charset="0"/>
              </a:defRPr>
            </a:lvl2pPr>
            <a:lvl3pPr marL="152400" indent="-152400"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3pPr>
            <a:lvl4pPr marL="293688" indent="-153988"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4pPr>
            <a:lvl5pPr marL="411163" indent="-130175"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600" dirty="0">
                <a:solidFill>
                  <a:schemeClr val="tx1">
                    <a:lumMod val="50000"/>
                    <a:lumOff val="50000"/>
                  </a:schemeClr>
                </a:solidFill>
              </a:rPr>
              <a:t>Per the 2014-2020 Editions of NFPA 25…</a:t>
            </a:r>
          </a:p>
        </p:txBody>
      </p:sp>
    </p:spTree>
    <p:extLst>
      <p:ext uri="{BB962C8B-B14F-4D97-AF65-F5344CB8AC3E}">
        <p14:creationId xmlns:p14="http://schemas.microsoft.com/office/powerpoint/2010/main" val="555723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067D4-FC14-EC99-653C-83D7642E01D1}"/>
              </a:ext>
            </a:extLst>
          </p:cNvPr>
          <p:cNvSpPr>
            <a:spLocks noGrp="1"/>
          </p:cNvSpPr>
          <p:nvPr>
            <p:ph type="title"/>
          </p:nvPr>
        </p:nvSpPr>
        <p:spPr>
          <a:xfrm>
            <a:off x="665018" y="279675"/>
            <a:ext cx="7861465" cy="1287868"/>
          </a:xfrm>
        </p:spPr>
        <p:txBody>
          <a:bodyPr/>
          <a:lstStyle/>
          <a:p>
            <a:r>
              <a:rPr lang="en-US" dirty="0"/>
              <a:t>Existing Systems:</a:t>
            </a:r>
            <a:br>
              <a:rPr lang="en-US" dirty="0"/>
            </a:br>
            <a:r>
              <a:rPr lang="en-US" dirty="0"/>
              <a:t>Antifreeze Solution Requirements per</a:t>
            </a:r>
            <a:br>
              <a:rPr lang="en-US" dirty="0"/>
            </a:br>
            <a:r>
              <a:rPr lang="en-US" dirty="0"/>
              <a:t>NFPA 25, 2023 Edition</a:t>
            </a:r>
          </a:p>
        </p:txBody>
      </p:sp>
      <p:sp>
        <p:nvSpPr>
          <p:cNvPr id="12" name="TextBox 11">
            <a:extLst>
              <a:ext uri="{FF2B5EF4-FFF2-40B4-BE49-F238E27FC236}">
                <a16:creationId xmlns:a16="http://schemas.microsoft.com/office/drawing/2014/main" id="{1E5478A0-1FA5-8BE3-0C18-874545D927A2}"/>
              </a:ext>
            </a:extLst>
          </p:cNvPr>
          <p:cNvSpPr txBox="1"/>
          <p:nvPr/>
        </p:nvSpPr>
        <p:spPr>
          <a:xfrm>
            <a:off x="665018" y="1887643"/>
            <a:ext cx="11054914" cy="4524315"/>
          </a:xfrm>
          <a:prstGeom prst="rect">
            <a:avLst/>
          </a:prstGeom>
          <a:noFill/>
        </p:spPr>
        <p:txBody>
          <a:bodyPr wrap="square" rtlCol="0">
            <a:spAutoFit/>
          </a:bodyPr>
          <a:lstStyle/>
          <a:p>
            <a:r>
              <a:rPr lang="en-US" b="1" dirty="0">
                <a:solidFill>
                  <a:srgbClr val="66666B"/>
                </a:solidFill>
                <a:latin typeface="Arial" panose="020B0604020202020204" pitchFamily="34" charset="0"/>
                <a:cs typeface="Arial" panose="020B0604020202020204" pitchFamily="34" charset="0"/>
              </a:rPr>
              <a:t>5.4.4.4</a:t>
            </a:r>
          </a:p>
          <a:p>
            <a:r>
              <a:rPr lang="en-US" dirty="0">
                <a:solidFill>
                  <a:srgbClr val="66666B"/>
                </a:solidFill>
                <a:latin typeface="Arial" panose="020B0604020202020204" pitchFamily="34" charset="0"/>
                <a:cs typeface="Arial" panose="020B0604020202020204" pitchFamily="34" charset="0"/>
              </a:rPr>
              <a:t>Except as permitted by 5.3.4.4.2 and 5.3.4.4.3, all antifreeze systems shall utilize listed antifreeze solutions</a:t>
            </a:r>
          </a:p>
          <a:p>
            <a:endParaRPr lang="en-US" dirty="0">
              <a:solidFill>
                <a:srgbClr val="66666B"/>
              </a:solidFill>
              <a:latin typeface="Arial" panose="020B0604020202020204" pitchFamily="34" charset="0"/>
              <a:cs typeface="Arial" panose="020B0604020202020204" pitchFamily="34" charset="0"/>
            </a:endParaRPr>
          </a:p>
          <a:p>
            <a:r>
              <a:rPr lang="en-US" b="1" dirty="0">
                <a:solidFill>
                  <a:srgbClr val="66666B"/>
                </a:solidFill>
                <a:latin typeface="Arial" panose="020B0604020202020204" pitchFamily="34" charset="0"/>
                <a:cs typeface="Arial" panose="020B0604020202020204" pitchFamily="34" charset="0"/>
              </a:rPr>
              <a:t>5.3.4.4.1</a:t>
            </a:r>
          </a:p>
          <a:p>
            <a:r>
              <a:rPr lang="en-US" dirty="0">
                <a:solidFill>
                  <a:srgbClr val="66666B"/>
                </a:solidFill>
                <a:latin typeface="Arial" panose="020B0604020202020204" pitchFamily="34" charset="0"/>
                <a:cs typeface="Arial" panose="020B0604020202020204" pitchFamily="34" charset="0"/>
              </a:rPr>
              <a:t>Where used to replace </a:t>
            </a:r>
            <a:r>
              <a:rPr lang="en-US" dirty="0" err="1">
                <a:solidFill>
                  <a:srgbClr val="66666B"/>
                </a:solidFill>
                <a:latin typeface="Arial" panose="020B0604020202020204" pitchFamily="34" charset="0"/>
                <a:cs typeface="Arial" panose="020B0604020202020204" pitchFamily="34" charset="0"/>
              </a:rPr>
              <a:t>nonlisted</a:t>
            </a:r>
            <a:r>
              <a:rPr lang="en-US" dirty="0">
                <a:solidFill>
                  <a:srgbClr val="66666B"/>
                </a:solidFill>
                <a:latin typeface="Arial" panose="020B0604020202020204" pitchFamily="34" charset="0"/>
                <a:cs typeface="Arial" panose="020B0604020202020204" pitchFamily="34" charset="0"/>
              </a:rPr>
              <a:t> antifreeze solutions, listed antifreeze solutions shall be permitted to be used outside their listing limitations, provided the temperature range limitations are not exceeded</a:t>
            </a:r>
          </a:p>
          <a:p>
            <a:endParaRPr lang="en-US" dirty="0">
              <a:solidFill>
                <a:srgbClr val="66666B"/>
              </a:solidFill>
              <a:latin typeface="Arial" panose="020B0604020202020204" pitchFamily="34" charset="0"/>
              <a:cs typeface="Arial" panose="020B0604020202020204" pitchFamily="34" charset="0"/>
            </a:endParaRPr>
          </a:p>
          <a:p>
            <a:r>
              <a:rPr lang="en-US" b="1" dirty="0">
                <a:solidFill>
                  <a:srgbClr val="66666B"/>
                </a:solidFill>
                <a:latin typeface="Arial" panose="020B0604020202020204" pitchFamily="34" charset="0"/>
                <a:cs typeface="Arial" panose="020B0604020202020204" pitchFamily="34" charset="0"/>
              </a:rPr>
              <a:t>5.3.4.4.2</a:t>
            </a:r>
          </a:p>
          <a:p>
            <a:r>
              <a:rPr lang="en-US" dirty="0">
                <a:solidFill>
                  <a:srgbClr val="66666B"/>
                </a:solidFill>
                <a:latin typeface="Arial" panose="020B0604020202020204" pitchFamily="34" charset="0"/>
                <a:cs typeface="Arial" panose="020B0604020202020204" pitchFamily="34" charset="0"/>
              </a:rPr>
              <a:t>An existing antifreeze solution shall be permitted to remain in a system, provided the concentrations of the factory premixed antifreeze solution is limited to 30 percent propylene glycol by volume or 38 percent </a:t>
            </a:r>
            <a:r>
              <a:rPr lang="en-US" dirty="0" err="1">
                <a:solidFill>
                  <a:srgbClr val="66666B"/>
                </a:solidFill>
                <a:latin typeface="Arial" panose="020B0604020202020204" pitchFamily="34" charset="0"/>
                <a:cs typeface="Arial" panose="020B0604020202020204" pitchFamily="34" charset="0"/>
              </a:rPr>
              <a:t>glycerine</a:t>
            </a:r>
            <a:r>
              <a:rPr lang="en-US" dirty="0">
                <a:solidFill>
                  <a:srgbClr val="66666B"/>
                </a:solidFill>
                <a:latin typeface="Arial" panose="020B0604020202020204" pitchFamily="34" charset="0"/>
                <a:cs typeface="Arial" panose="020B0604020202020204" pitchFamily="34" charset="0"/>
              </a:rPr>
              <a:t> by volume</a:t>
            </a:r>
          </a:p>
          <a:p>
            <a:endParaRPr lang="en-US" dirty="0">
              <a:solidFill>
                <a:srgbClr val="66666B"/>
              </a:solidFill>
              <a:latin typeface="Arial" panose="020B0604020202020204" pitchFamily="34" charset="0"/>
              <a:cs typeface="Arial" panose="020B0604020202020204" pitchFamily="34" charset="0"/>
            </a:endParaRPr>
          </a:p>
          <a:p>
            <a:r>
              <a:rPr lang="en-US" b="1" dirty="0">
                <a:solidFill>
                  <a:srgbClr val="66666B"/>
                </a:solidFill>
                <a:latin typeface="Arial" panose="020B0604020202020204" pitchFamily="34" charset="0"/>
                <a:cs typeface="Arial" panose="020B0604020202020204" pitchFamily="34" charset="0"/>
              </a:rPr>
              <a:t>5.3.4.4.3</a:t>
            </a:r>
          </a:p>
          <a:p>
            <a:r>
              <a:rPr lang="en-US" dirty="0">
                <a:solidFill>
                  <a:srgbClr val="66666B"/>
                </a:solidFill>
                <a:latin typeface="Arial" panose="020B0604020202020204" pitchFamily="34" charset="0"/>
                <a:cs typeface="Arial" panose="020B0604020202020204" pitchFamily="34" charset="0"/>
              </a:rPr>
              <a:t>Premixed antifreeze solutions of propylene glycol exceeding 30 percent concentration by volume shall be permitted for use with ESFR sprinklers, provided the ESFR sprinklers are listed for such use in a specific application</a:t>
            </a:r>
          </a:p>
        </p:txBody>
      </p:sp>
    </p:spTree>
    <p:extLst>
      <p:ext uri="{BB962C8B-B14F-4D97-AF65-F5344CB8AC3E}">
        <p14:creationId xmlns:p14="http://schemas.microsoft.com/office/powerpoint/2010/main" val="176157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067D4-FC14-EC99-653C-83D7642E01D1}"/>
              </a:ext>
            </a:extLst>
          </p:cNvPr>
          <p:cNvSpPr>
            <a:spLocks noGrp="1"/>
          </p:cNvSpPr>
          <p:nvPr>
            <p:ph type="title"/>
          </p:nvPr>
        </p:nvSpPr>
        <p:spPr>
          <a:xfrm>
            <a:off x="665018" y="1"/>
            <a:ext cx="7861465" cy="914399"/>
          </a:xfrm>
        </p:spPr>
        <p:txBody>
          <a:bodyPr/>
          <a:lstStyle/>
          <a:p>
            <a:r>
              <a:rPr lang="en-US" dirty="0"/>
              <a:t>2023 Edition of NFPA 25 - Annex</a:t>
            </a:r>
          </a:p>
        </p:txBody>
      </p:sp>
      <p:sp>
        <p:nvSpPr>
          <p:cNvPr id="5" name="Content Placeholder 4">
            <a:extLst>
              <a:ext uri="{FF2B5EF4-FFF2-40B4-BE49-F238E27FC236}">
                <a16:creationId xmlns:a16="http://schemas.microsoft.com/office/drawing/2014/main" id="{0E10663E-E2BF-4C5F-11A1-CBD9D7705E61}"/>
              </a:ext>
            </a:extLst>
          </p:cNvPr>
          <p:cNvSpPr>
            <a:spLocks noGrp="1"/>
          </p:cNvSpPr>
          <p:nvPr>
            <p:ph sz="half" idx="1"/>
          </p:nvPr>
        </p:nvSpPr>
        <p:spPr/>
        <p:txBody>
          <a:bodyPr/>
          <a:lstStyle/>
          <a:p>
            <a:endParaRPr lang="en-US"/>
          </a:p>
        </p:txBody>
      </p:sp>
      <p:grpSp>
        <p:nvGrpSpPr>
          <p:cNvPr id="8" name="Group 7">
            <a:extLst>
              <a:ext uri="{FF2B5EF4-FFF2-40B4-BE49-F238E27FC236}">
                <a16:creationId xmlns:a16="http://schemas.microsoft.com/office/drawing/2014/main" id="{B3A417A0-FC66-37DC-0336-66B570D71FF4}"/>
              </a:ext>
            </a:extLst>
          </p:cNvPr>
          <p:cNvGrpSpPr/>
          <p:nvPr/>
        </p:nvGrpSpPr>
        <p:grpSpPr>
          <a:xfrm>
            <a:off x="656159" y="1143905"/>
            <a:ext cx="7403999" cy="5218454"/>
            <a:chOff x="656159" y="1143905"/>
            <a:chExt cx="7403999" cy="5218454"/>
          </a:xfrm>
        </p:grpSpPr>
        <p:pic>
          <p:nvPicPr>
            <p:cNvPr id="2050" name="Picture 1">
              <a:extLst>
                <a:ext uri="{FF2B5EF4-FFF2-40B4-BE49-F238E27FC236}">
                  <a16:creationId xmlns:a16="http://schemas.microsoft.com/office/drawing/2014/main" id="{8EAA6AB7-ECC7-3BCB-67AD-AECE120B05BF}"/>
                </a:ext>
              </a:extLst>
            </p:cNvPr>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l="2306" r="2960"/>
            <a:stretch>
              <a:fillRect/>
            </a:stretch>
          </p:blipFill>
          <p:spPr bwMode="auto">
            <a:xfrm>
              <a:off x="656159" y="1143905"/>
              <a:ext cx="7314997" cy="3314700"/>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3">
              <a:extLst>
                <a:ext uri="{FF2B5EF4-FFF2-40B4-BE49-F238E27FC236}">
                  <a16:creationId xmlns:a16="http://schemas.microsoft.com/office/drawing/2014/main" id="{BE748B11-AC89-0EF3-B797-374D47DD0CC5}"/>
                </a:ext>
              </a:extLst>
            </p:cNvPr>
            <p:cNvPicPr>
              <a:picLocks noChangeAspect="1" noChangeArrowheads="1"/>
            </p:cNvPicPr>
            <p:nvPr/>
          </p:nvPicPr>
          <p:blipFill rotWithShape="1">
            <a:blip r:embed="rId5" r:link="rId6">
              <a:extLst>
                <a:ext uri="{28A0092B-C50C-407E-A947-70E740481C1C}">
                  <a14:useLocalDpi xmlns:a14="http://schemas.microsoft.com/office/drawing/2010/main" val="0"/>
                </a:ext>
              </a:extLst>
            </a:blip>
            <a:srcRect l="1306"/>
            <a:stretch>
              <a:fillRect/>
            </a:stretch>
          </p:blipFill>
          <p:spPr bwMode="auto">
            <a:xfrm>
              <a:off x="665018" y="4273209"/>
              <a:ext cx="7395140" cy="208915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3">
            <a:extLst>
              <a:ext uri="{FF2B5EF4-FFF2-40B4-BE49-F238E27FC236}">
                <a16:creationId xmlns:a16="http://schemas.microsoft.com/office/drawing/2014/main" id="{B97668F3-0DB3-405D-F8A2-73FCACF9C80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a:extLst>
              <a:ext uri="{FF2B5EF4-FFF2-40B4-BE49-F238E27FC236}">
                <a16:creationId xmlns:a16="http://schemas.microsoft.com/office/drawing/2014/main" id="{F79F6036-D557-0370-15C3-A2BA713C4B5B}"/>
              </a:ext>
            </a:extLst>
          </p:cNvPr>
          <p:cNvSpPr>
            <a:spLocks noChangeArrowheads="1"/>
          </p:cNvSpPr>
          <p:nvPr/>
        </p:nvSpPr>
        <p:spPr bwMode="auto">
          <a:xfrm>
            <a:off x="0" y="37719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89709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067D4-FC14-EC99-653C-83D7642E01D1}"/>
              </a:ext>
            </a:extLst>
          </p:cNvPr>
          <p:cNvSpPr>
            <a:spLocks noGrp="1"/>
          </p:cNvSpPr>
          <p:nvPr>
            <p:ph type="title"/>
          </p:nvPr>
        </p:nvSpPr>
        <p:spPr/>
        <p:txBody>
          <a:bodyPr/>
          <a:lstStyle/>
          <a:p>
            <a:r>
              <a:rPr lang="en-US" dirty="0"/>
              <a:t>Summary of Changes in 2023 Edition of NFPA 25</a:t>
            </a:r>
          </a:p>
        </p:txBody>
      </p:sp>
      <p:sp>
        <p:nvSpPr>
          <p:cNvPr id="3" name="Content Placeholder 2">
            <a:extLst>
              <a:ext uri="{FF2B5EF4-FFF2-40B4-BE49-F238E27FC236}">
                <a16:creationId xmlns:a16="http://schemas.microsoft.com/office/drawing/2014/main" id="{17FB46B7-42BA-32EC-75AC-55A9340EFC20}"/>
              </a:ext>
            </a:extLst>
          </p:cNvPr>
          <p:cNvSpPr>
            <a:spLocks noGrp="1"/>
          </p:cNvSpPr>
          <p:nvPr>
            <p:ph sz="half" idx="1"/>
          </p:nvPr>
        </p:nvSpPr>
        <p:spPr>
          <a:xfrm>
            <a:off x="722284" y="1581797"/>
            <a:ext cx="5354782" cy="203897"/>
          </a:xfrm>
        </p:spPr>
        <p:txBody>
          <a:bodyPr/>
          <a:lstStyle/>
          <a:p>
            <a:r>
              <a:rPr lang="en-US" b="0" dirty="0"/>
              <a:t>Note: NFPA 25 has no retroactivity clause!</a:t>
            </a:r>
          </a:p>
        </p:txBody>
      </p:sp>
      <p:sp>
        <p:nvSpPr>
          <p:cNvPr id="12" name="TextBox 11">
            <a:extLst>
              <a:ext uri="{FF2B5EF4-FFF2-40B4-BE49-F238E27FC236}">
                <a16:creationId xmlns:a16="http://schemas.microsoft.com/office/drawing/2014/main" id="{1E5478A0-1FA5-8BE3-0C18-874545D927A2}"/>
              </a:ext>
            </a:extLst>
          </p:cNvPr>
          <p:cNvSpPr txBox="1"/>
          <p:nvPr/>
        </p:nvSpPr>
        <p:spPr>
          <a:xfrm>
            <a:off x="665018" y="2055105"/>
            <a:ext cx="11155275" cy="5078313"/>
          </a:xfrm>
          <a:prstGeom prst="rect">
            <a:avLst/>
          </a:prstGeom>
          <a:noFill/>
        </p:spPr>
        <p:txBody>
          <a:bodyPr wrap="square" rtlCol="0">
            <a:spAutoFit/>
          </a:bodyPr>
          <a:lstStyle/>
          <a:p>
            <a:pPr marL="342900" indent="-342900">
              <a:buAutoNum type="arabicPeriod"/>
            </a:pPr>
            <a:r>
              <a:rPr lang="en-US" b="1" dirty="0">
                <a:solidFill>
                  <a:srgbClr val="66666B"/>
                </a:solidFill>
                <a:latin typeface="Arial" panose="020B0604020202020204" pitchFamily="34" charset="0"/>
                <a:cs typeface="Arial" panose="020B0604020202020204" pitchFamily="34" charset="0"/>
              </a:rPr>
              <a:t>Removes September 30, 2022 deadline</a:t>
            </a:r>
          </a:p>
          <a:p>
            <a:pPr marL="800100" lvl="1" indent="-342900">
              <a:buFont typeface="Arial" panose="020B0604020202020204" pitchFamily="34" charset="0"/>
              <a:buChar char="•"/>
            </a:pPr>
            <a:r>
              <a:rPr lang="en-US" dirty="0">
                <a:solidFill>
                  <a:srgbClr val="66666B"/>
                </a:solidFill>
                <a:latin typeface="Arial" panose="020B0604020202020204" pitchFamily="34" charset="0"/>
                <a:cs typeface="Arial" panose="020B0604020202020204" pitchFamily="34" charset="0"/>
              </a:rPr>
              <a:t>30% propylene glycol by volume or 38% </a:t>
            </a:r>
            <a:r>
              <a:rPr lang="en-US" dirty="0" err="1">
                <a:solidFill>
                  <a:srgbClr val="66666B"/>
                </a:solidFill>
                <a:latin typeface="Arial" panose="020B0604020202020204" pitchFamily="34" charset="0"/>
                <a:cs typeface="Arial" panose="020B0604020202020204" pitchFamily="34" charset="0"/>
              </a:rPr>
              <a:t>glycerine</a:t>
            </a:r>
            <a:r>
              <a:rPr lang="en-US" dirty="0">
                <a:solidFill>
                  <a:srgbClr val="66666B"/>
                </a:solidFill>
                <a:latin typeface="Arial" panose="020B0604020202020204" pitchFamily="34" charset="0"/>
                <a:cs typeface="Arial" panose="020B0604020202020204" pitchFamily="34" charset="0"/>
              </a:rPr>
              <a:t> by volume can remain in system until they test out of temp spec</a:t>
            </a:r>
          </a:p>
          <a:p>
            <a:pPr lvl="1"/>
            <a:endParaRPr lang="en-US" dirty="0">
              <a:solidFill>
                <a:srgbClr val="66666B"/>
              </a:solidFill>
              <a:latin typeface="Arial" panose="020B0604020202020204" pitchFamily="34" charset="0"/>
              <a:cs typeface="Arial" panose="020B0604020202020204" pitchFamily="34" charset="0"/>
            </a:endParaRPr>
          </a:p>
          <a:p>
            <a:pPr marL="342900" indent="-342900">
              <a:buFont typeface="+mj-lt"/>
              <a:buAutoNum type="arabicPeriod"/>
            </a:pPr>
            <a:r>
              <a:rPr lang="en-US" b="1" dirty="0">
                <a:solidFill>
                  <a:srgbClr val="66666B"/>
                </a:solidFill>
                <a:latin typeface="Arial" panose="020B0604020202020204" pitchFamily="34" charset="0"/>
                <a:cs typeface="Arial" panose="020B0604020202020204" pitchFamily="34" charset="0"/>
              </a:rPr>
              <a:t>Permits listed solution usage outside of listing only if replacing </a:t>
            </a:r>
            <a:r>
              <a:rPr lang="en-US" b="1" dirty="0" err="1">
                <a:solidFill>
                  <a:srgbClr val="66666B"/>
                </a:solidFill>
                <a:latin typeface="Arial" panose="020B0604020202020204" pitchFamily="34" charset="0"/>
                <a:cs typeface="Arial" panose="020B0604020202020204" pitchFamily="34" charset="0"/>
              </a:rPr>
              <a:t>nonlisted</a:t>
            </a:r>
            <a:r>
              <a:rPr lang="en-US" b="1" dirty="0">
                <a:solidFill>
                  <a:srgbClr val="66666B"/>
                </a:solidFill>
                <a:latin typeface="Arial" panose="020B0604020202020204" pitchFamily="34" charset="0"/>
                <a:cs typeface="Arial" panose="020B0604020202020204" pitchFamily="34" charset="0"/>
              </a:rPr>
              <a:t> solution</a:t>
            </a:r>
          </a:p>
          <a:p>
            <a:pPr marL="800100" lvl="1" indent="-342900">
              <a:buFont typeface="Arial" panose="020B0604020202020204" pitchFamily="34" charset="0"/>
              <a:buChar char="•"/>
            </a:pPr>
            <a:r>
              <a:rPr lang="en-US" dirty="0">
                <a:solidFill>
                  <a:srgbClr val="66666B"/>
                </a:solidFill>
                <a:latin typeface="Arial" panose="020B0604020202020204" pitchFamily="34" charset="0"/>
                <a:cs typeface="Arial" panose="020B0604020202020204" pitchFamily="34" charset="0"/>
              </a:rPr>
              <a:t>Must not exceed temperature range</a:t>
            </a:r>
          </a:p>
          <a:p>
            <a:pPr marL="800100" lvl="1" indent="-342900">
              <a:buFont typeface="Arial" panose="020B0604020202020204" pitchFamily="34" charset="0"/>
              <a:buChar char="•"/>
            </a:pPr>
            <a:endParaRPr lang="en-US" dirty="0">
              <a:solidFill>
                <a:srgbClr val="66666B"/>
              </a:solidFill>
              <a:latin typeface="Arial" panose="020B0604020202020204" pitchFamily="34" charset="0"/>
              <a:cs typeface="Arial" panose="020B0604020202020204" pitchFamily="34" charset="0"/>
            </a:endParaRPr>
          </a:p>
          <a:p>
            <a:pPr marL="342900" indent="-342900">
              <a:buFont typeface="+mj-lt"/>
              <a:buAutoNum type="arabicPeriod"/>
            </a:pPr>
            <a:r>
              <a:rPr lang="en-US" b="1" dirty="0">
                <a:solidFill>
                  <a:srgbClr val="66666B"/>
                </a:solidFill>
                <a:latin typeface="Arial" panose="020B0604020202020204" pitchFamily="34" charset="0"/>
                <a:cs typeface="Arial" panose="020B0604020202020204" pitchFamily="34" charset="0"/>
              </a:rPr>
              <a:t>Permits usage of premixed solutions of PG exceeding 30% concentration with specially listed ESFR sprinklers</a:t>
            </a:r>
          </a:p>
          <a:p>
            <a:pPr marL="342900" indent="-342900">
              <a:buFont typeface="+mj-lt"/>
              <a:buAutoNum type="arabicPeriod"/>
            </a:pPr>
            <a:endParaRPr lang="en-US" b="1" dirty="0">
              <a:solidFill>
                <a:srgbClr val="66666B"/>
              </a:solidFill>
              <a:latin typeface="Arial" panose="020B0604020202020204" pitchFamily="34" charset="0"/>
              <a:cs typeface="Arial" panose="020B0604020202020204" pitchFamily="34" charset="0"/>
            </a:endParaRPr>
          </a:p>
          <a:p>
            <a:pPr marL="342900" indent="-342900">
              <a:buFont typeface="+mj-lt"/>
              <a:buAutoNum type="arabicPeriod"/>
            </a:pPr>
            <a:r>
              <a:rPr lang="en-US" b="1" dirty="0">
                <a:solidFill>
                  <a:srgbClr val="66666B"/>
                </a:solidFill>
                <a:latin typeface="Arial" panose="020B0604020202020204" pitchFamily="34" charset="0"/>
                <a:cs typeface="Arial" panose="020B0604020202020204" pitchFamily="34" charset="0"/>
              </a:rPr>
              <a:t>Annex lists other considerations:</a:t>
            </a:r>
          </a:p>
          <a:p>
            <a:pPr marL="800100" lvl="1" indent="-342900">
              <a:buFont typeface="Arial" panose="020B0604020202020204" pitchFamily="34" charset="0"/>
              <a:buChar char="•"/>
            </a:pPr>
            <a:r>
              <a:rPr lang="en-US" dirty="0">
                <a:solidFill>
                  <a:srgbClr val="66666B"/>
                </a:solidFill>
                <a:latin typeface="Arial" panose="020B0604020202020204" pitchFamily="34" charset="0"/>
                <a:cs typeface="Arial" panose="020B0604020202020204" pitchFamily="34" charset="0"/>
              </a:rPr>
              <a:t>Specific gravity &amp; viscosity</a:t>
            </a:r>
          </a:p>
          <a:p>
            <a:pPr marL="800100" lvl="1" indent="-342900">
              <a:buFont typeface="Arial" panose="020B0604020202020204" pitchFamily="34" charset="0"/>
              <a:buChar char="•"/>
            </a:pPr>
            <a:r>
              <a:rPr lang="en-US" dirty="0">
                <a:solidFill>
                  <a:srgbClr val="66666B"/>
                </a:solidFill>
                <a:latin typeface="Arial" panose="020B0604020202020204" pitchFamily="34" charset="0"/>
                <a:cs typeface="Arial" panose="020B0604020202020204" pitchFamily="34" charset="0"/>
              </a:rPr>
              <a:t>Volume maximums</a:t>
            </a:r>
          </a:p>
          <a:p>
            <a:pPr marL="800100" lvl="1" indent="-342900">
              <a:buFont typeface="Arial" panose="020B0604020202020204" pitchFamily="34" charset="0"/>
              <a:buChar char="•"/>
            </a:pPr>
            <a:r>
              <a:rPr lang="en-US" dirty="0">
                <a:solidFill>
                  <a:srgbClr val="66666B"/>
                </a:solidFill>
                <a:latin typeface="Arial" panose="020B0604020202020204" pitchFamily="34" charset="0"/>
                <a:cs typeface="Arial" panose="020B0604020202020204" pitchFamily="34" charset="0"/>
              </a:rPr>
              <a:t>Requirements related to hydraulic design</a:t>
            </a:r>
          </a:p>
          <a:p>
            <a:pPr marL="800100" lvl="1" indent="-342900">
              <a:buFont typeface="+mj-lt"/>
              <a:buAutoNum type="arabicPeriod"/>
            </a:pPr>
            <a:endParaRPr lang="en-US" dirty="0">
              <a:solidFill>
                <a:srgbClr val="66666B"/>
              </a:solidFill>
              <a:latin typeface="Arial" panose="020B0604020202020204" pitchFamily="34" charset="0"/>
              <a:cs typeface="Arial" panose="020B0604020202020204" pitchFamily="34" charset="0"/>
            </a:endParaRPr>
          </a:p>
          <a:p>
            <a:pPr marL="800100" lvl="1" indent="-342900">
              <a:buFont typeface="+mj-lt"/>
              <a:buAutoNum type="arabicPeriod"/>
            </a:pPr>
            <a:endParaRPr lang="en-US" dirty="0">
              <a:solidFill>
                <a:srgbClr val="66666B"/>
              </a:solidFill>
              <a:latin typeface="Arial" panose="020B0604020202020204" pitchFamily="34" charset="0"/>
              <a:cs typeface="Arial" panose="020B0604020202020204" pitchFamily="34" charset="0"/>
            </a:endParaRPr>
          </a:p>
          <a:p>
            <a:pPr marL="342900" indent="-342900">
              <a:buFont typeface="+mj-lt"/>
              <a:buAutoNum type="arabicPeriod"/>
            </a:pPr>
            <a:endParaRPr lang="en-US" b="1" dirty="0">
              <a:solidFill>
                <a:srgbClr val="66666B"/>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US" dirty="0">
              <a:solidFill>
                <a:srgbClr val="66666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5514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EA64D59-4E56-2548-8BC5-B1FC04D69287}"/>
              </a:ext>
            </a:extLst>
          </p:cNvPr>
          <p:cNvSpPr>
            <a:spLocks noGrp="1"/>
          </p:cNvSpPr>
          <p:nvPr>
            <p:ph type="title"/>
          </p:nvPr>
        </p:nvSpPr>
        <p:spPr>
          <a:xfrm>
            <a:off x="756405" y="272874"/>
            <a:ext cx="10167507" cy="1175657"/>
          </a:xfrm>
        </p:spPr>
        <p:txBody>
          <a:bodyPr>
            <a:normAutofit/>
          </a:bodyPr>
          <a:lstStyle/>
          <a:p>
            <a:r>
              <a:rPr lang="en-US" b="1" dirty="0"/>
              <a:t>Now what?</a:t>
            </a:r>
            <a:br>
              <a:rPr lang="en-US" b="1" dirty="0"/>
            </a:br>
            <a:r>
              <a:rPr lang="en-US" b="1" dirty="0"/>
              <a:t>Key Considerations for Antifreeze Solutions </a:t>
            </a:r>
          </a:p>
        </p:txBody>
      </p:sp>
      <p:sp>
        <p:nvSpPr>
          <p:cNvPr id="11" name="Content Placeholder 2">
            <a:extLst>
              <a:ext uri="{FF2B5EF4-FFF2-40B4-BE49-F238E27FC236}">
                <a16:creationId xmlns:a16="http://schemas.microsoft.com/office/drawing/2014/main" id="{4CEDC6C8-2872-48F1-B09F-3EAF34276911}"/>
              </a:ext>
            </a:extLst>
          </p:cNvPr>
          <p:cNvSpPr>
            <a:spLocks noGrp="1"/>
          </p:cNvSpPr>
          <p:nvPr>
            <p:ph idx="1"/>
          </p:nvPr>
        </p:nvSpPr>
        <p:spPr>
          <a:xfrm>
            <a:off x="3619102" y="1492074"/>
            <a:ext cx="7304810" cy="3873852"/>
          </a:xfrm>
        </p:spPr>
        <p:txBody>
          <a:bodyPr>
            <a:normAutofit/>
          </a:bodyPr>
          <a:lstStyle/>
          <a:p>
            <a:endParaRPr lang="en-US" dirty="0"/>
          </a:p>
          <a:p>
            <a:pPr marL="342900" indent="-342900">
              <a:buAutoNum type="arabicPeriod"/>
            </a:pPr>
            <a:r>
              <a:rPr lang="en-US" dirty="0"/>
              <a:t>Does it provide adequate freeze protection for the system?</a:t>
            </a:r>
          </a:p>
          <a:p>
            <a:pPr lvl="4">
              <a:buFont typeface="Courier New" panose="02070309020205020404" pitchFamily="49" charset="0"/>
              <a:buChar char="­"/>
            </a:pPr>
            <a:r>
              <a:rPr lang="en-US" i="0" dirty="0"/>
              <a:t>NFPA Temperature Map</a:t>
            </a:r>
          </a:p>
          <a:p>
            <a:pPr lvl="4">
              <a:buFont typeface="Courier New" panose="02070309020205020404" pitchFamily="49" charset="0"/>
              <a:buChar char="­"/>
            </a:pPr>
            <a:r>
              <a:rPr lang="en-US" i="0" dirty="0"/>
              <a:t>Minimum use temperature and freeze point</a:t>
            </a:r>
          </a:p>
          <a:p>
            <a:pPr lvl="1"/>
            <a:endParaRPr lang="en-US" sz="1600" i="0" dirty="0"/>
          </a:p>
          <a:p>
            <a:pPr marL="342900" indent="-342900">
              <a:buAutoNum type="arabicPeriod"/>
            </a:pPr>
            <a:r>
              <a:rPr lang="en-US" b="1" dirty="0"/>
              <a:t>Is it specifically listed and approved for use in the application?</a:t>
            </a:r>
          </a:p>
          <a:p>
            <a:pPr marL="696913" lvl="4" indent="-285750">
              <a:buFont typeface="Courier New" panose="02070309020205020404" pitchFamily="49" charset="0"/>
              <a:buChar char="­"/>
            </a:pPr>
            <a:r>
              <a:rPr lang="en-US" dirty="0"/>
              <a:t>System volume limitations</a:t>
            </a:r>
          </a:p>
          <a:p>
            <a:pPr marL="696913" lvl="4" indent="-285750">
              <a:buFont typeface="Courier New" panose="02070309020205020404" pitchFamily="49" charset="0"/>
              <a:buChar char="­"/>
            </a:pPr>
            <a:r>
              <a:rPr lang="en-US" dirty="0"/>
              <a:t>Compatibility with piping system materials and system accessories</a:t>
            </a:r>
          </a:p>
          <a:p>
            <a:pPr marL="696913" lvl="4" indent="-285750">
              <a:buFont typeface="Courier New" panose="02070309020205020404" pitchFamily="49" charset="0"/>
              <a:buChar char="­"/>
            </a:pPr>
            <a:r>
              <a:rPr lang="en-US" dirty="0"/>
              <a:t>Minimum pressure requirements</a:t>
            </a:r>
          </a:p>
          <a:p>
            <a:pPr marL="696913" lvl="4" indent="-285750">
              <a:buFont typeface="Courier New" panose="02070309020205020404" pitchFamily="49" charset="0"/>
              <a:buChar char="­"/>
            </a:pPr>
            <a:endParaRPr lang="en-US" dirty="0"/>
          </a:p>
          <a:p>
            <a:pPr marL="342900" indent="-342900">
              <a:buAutoNum type="arabicPeriod"/>
            </a:pPr>
            <a:r>
              <a:rPr lang="en-US" dirty="0"/>
              <a:t>How does it contribute to the prevention of corrosion and MIC?</a:t>
            </a:r>
          </a:p>
          <a:p>
            <a:endParaRPr lang="en-US" dirty="0"/>
          </a:p>
        </p:txBody>
      </p:sp>
      <p:pic>
        <p:nvPicPr>
          <p:cNvPr id="12" name="Graphic 11" descr="Brain in head">
            <a:extLst>
              <a:ext uri="{FF2B5EF4-FFF2-40B4-BE49-F238E27FC236}">
                <a16:creationId xmlns:a16="http://schemas.microsoft.com/office/drawing/2014/main" id="{3B363298-3186-42CE-8D47-FD22D8375F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4292" y="1681595"/>
            <a:ext cx="3494810" cy="3494810"/>
          </a:xfrm>
          <a:prstGeom prst="rect">
            <a:avLst/>
          </a:prstGeom>
        </p:spPr>
      </p:pic>
    </p:spTree>
    <p:extLst>
      <p:ext uri="{BB962C8B-B14F-4D97-AF65-F5344CB8AC3E}">
        <p14:creationId xmlns:p14="http://schemas.microsoft.com/office/powerpoint/2010/main" val="3141477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117B5-0BEC-42C4-B729-0C0144D9CE11}"/>
              </a:ext>
            </a:extLst>
          </p:cNvPr>
          <p:cNvSpPr>
            <a:spLocks noGrp="1"/>
          </p:cNvSpPr>
          <p:nvPr>
            <p:ph type="title"/>
          </p:nvPr>
        </p:nvSpPr>
        <p:spPr/>
        <p:txBody>
          <a:bodyPr/>
          <a:lstStyle/>
          <a:p>
            <a:r>
              <a:rPr lang="en-US" dirty="0"/>
              <a:t>freezemaster™ Antifreeze</a:t>
            </a:r>
          </a:p>
        </p:txBody>
      </p:sp>
      <p:sp>
        <p:nvSpPr>
          <p:cNvPr id="3" name="Content Placeholder 2">
            <a:extLst>
              <a:ext uri="{FF2B5EF4-FFF2-40B4-BE49-F238E27FC236}">
                <a16:creationId xmlns:a16="http://schemas.microsoft.com/office/drawing/2014/main" id="{F46B025B-85C4-4155-87CF-FE7ED9DFA3A5}"/>
              </a:ext>
            </a:extLst>
          </p:cNvPr>
          <p:cNvSpPr>
            <a:spLocks noGrp="1"/>
          </p:cNvSpPr>
          <p:nvPr>
            <p:ph idx="1"/>
          </p:nvPr>
        </p:nvSpPr>
        <p:spPr>
          <a:xfrm>
            <a:off x="665018" y="1816925"/>
            <a:ext cx="3815542" cy="4360038"/>
          </a:xfrm>
        </p:spPr>
        <p:txBody>
          <a:bodyPr vert="horz" wrap="none" lIns="0" tIns="0" rIns="0" bIns="0" rtlCol="0" anchor="t">
            <a:noAutofit/>
          </a:bodyPr>
          <a:lstStyle/>
          <a:p>
            <a:pPr marL="285750" indent="-285750">
              <a:lnSpc>
                <a:spcPct val="150000"/>
              </a:lnSpc>
              <a:buFont typeface="Arial" panose="020B0604020202020204" pitchFamily="34" charset="0"/>
              <a:buChar char="•"/>
            </a:pPr>
            <a:r>
              <a:rPr lang="en-US" dirty="0">
                <a:latin typeface="Arial"/>
                <a:cs typeface="Arial"/>
              </a:rPr>
              <a:t>5 gal purple bucket</a:t>
            </a:r>
            <a:endParaRPr lang="en-US" dirty="0"/>
          </a:p>
          <a:p>
            <a:pPr marL="285750" indent="-285750">
              <a:lnSpc>
                <a:spcPct val="150000"/>
              </a:lnSpc>
              <a:buFont typeface="Arial" panose="020B0604020202020204" pitchFamily="34" charset="0"/>
              <a:buChar char="•"/>
            </a:pPr>
            <a:r>
              <a:rPr lang="en-US" dirty="0">
                <a:latin typeface="Arial"/>
                <a:cs typeface="Arial"/>
              </a:rPr>
              <a:t>55 gal white drum</a:t>
            </a:r>
            <a:endParaRPr lang="en-US" dirty="0"/>
          </a:p>
          <a:p>
            <a:pPr marL="285750" indent="-285750">
              <a:lnSpc>
                <a:spcPct val="150000"/>
              </a:lnSpc>
              <a:buFont typeface="Arial" panose="020B0604020202020204" pitchFamily="34" charset="0"/>
              <a:buChar char="•"/>
            </a:pPr>
            <a:r>
              <a:rPr lang="en-US" dirty="0">
                <a:latin typeface="Arial"/>
                <a:cs typeface="Arial"/>
              </a:rPr>
              <a:t>275 gal white tote </a:t>
            </a:r>
            <a:endParaRPr lang="en-US" dirty="0"/>
          </a:p>
        </p:txBody>
      </p:sp>
      <p:pic>
        <p:nvPicPr>
          <p:cNvPr id="10" name="Picture 2" descr="Image result for viking  supplynet logo">
            <a:extLst>
              <a:ext uri="{FF2B5EF4-FFF2-40B4-BE49-F238E27FC236}">
                <a16:creationId xmlns:a16="http://schemas.microsoft.com/office/drawing/2014/main" id="{A73BF9FE-AC91-A34E-8998-3E647DC50EB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6231"/>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20667" y="5735913"/>
            <a:ext cx="1997565" cy="5707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3D2B136-AB95-E44A-9648-8EC00E34EAE3}"/>
              </a:ext>
            </a:extLst>
          </p:cNvPr>
          <p:cNvPicPr>
            <a:picLocks noChangeAspect="1"/>
          </p:cNvPicPr>
          <p:nvPr/>
        </p:nvPicPr>
        <p:blipFill rotWithShape="1">
          <a:blip r:embed="rId7"/>
          <a:srcRect l="1" r="2599"/>
          <a:stretch/>
        </p:blipFill>
        <p:spPr>
          <a:xfrm rot="459781">
            <a:off x="9957344" y="4219694"/>
            <a:ext cx="1047294" cy="2140440"/>
          </a:xfrm>
          <a:prstGeom prst="rect">
            <a:avLst/>
          </a:prstGeom>
          <a:ln w="6350">
            <a:solidFill>
              <a:schemeClr val="bg1">
                <a:lumMod val="65000"/>
              </a:schemeClr>
            </a:solidFill>
          </a:ln>
        </p:spPr>
      </p:pic>
      <p:pic>
        <p:nvPicPr>
          <p:cNvPr id="13" name="Picture 12">
            <a:extLst>
              <a:ext uri="{FF2B5EF4-FFF2-40B4-BE49-F238E27FC236}">
                <a16:creationId xmlns:a16="http://schemas.microsoft.com/office/drawing/2014/main" id="{CA1ADD71-9616-BD49-A78E-1B738FDC4FE7}"/>
              </a:ext>
            </a:extLst>
          </p:cNvPr>
          <p:cNvPicPr>
            <a:picLocks noChangeAspect="1"/>
          </p:cNvPicPr>
          <p:nvPr/>
        </p:nvPicPr>
        <p:blipFill>
          <a:blip r:embed="rId8"/>
          <a:stretch>
            <a:fillRect/>
          </a:stretch>
        </p:blipFill>
        <p:spPr>
          <a:xfrm rot="877414">
            <a:off x="10830423" y="4428525"/>
            <a:ext cx="1070542" cy="2072314"/>
          </a:xfrm>
          <a:prstGeom prst="rect">
            <a:avLst/>
          </a:prstGeom>
          <a:ln w="6350">
            <a:solidFill>
              <a:schemeClr val="bg1">
                <a:lumMod val="65000"/>
              </a:schemeClr>
            </a:solidFill>
          </a:ln>
        </p:spPr>
      </p:pic>
      <p:pic>
        <p:nvPicPr>
          <p:cNvPr id="6" name="Picture 5">
            <a:extLst>
              <a:ext uri="{FF2B5EF4-FFF2-40B4-BE49-F238E27FC236}">
                <a16:creationId xmlns:a16="http://schemas.microsoft.com/office/drawing/2014/main" id="{24CD3640-ACA5-B649-8E0C-F346732DE0C1}"/>
              </a:ext>
            </a:extLst>
          </p:cNvPr>
          <p:cNvPicPr>
            <a:picLocks noChangeAspect="1"/>
          </p:cNvPicPr>
          <p:nvPr/>
        </p:nvPicPr>
        <p:blipFill rotWithShape="1">
          <a:blip r:embed="rId9"/>
          <a:srcRect l="24090" t="9043" r="22918" b="6014"/>
          <a:stretch/>
        </p:blipFill>
        <p:spPr>
          <a:xfrm>
            <a:off x="4063626" y="1816924"/>
            <a:ext cx="4064747" cy="4343679"/>
          </a:xfrm>
          <a:prstGeom prst="rect">
            <a:avLst/>
          </a:prstGeom>
        </p:spPr>
      </p:pic>
      <p:sp>
        <p:nvSpPr>
          <p:cNvPr id="5" name="TextBox 4">
            <a:extLst>
              <a:ext uri="{FF2B5EF4-FFF2-40B4-BE49-F238E27FC236}">
                <a16:creationId xmlns:a16="http://schemas.microsoft.com/office/drawing/2014/main" id="{DEC800C5-AF0F-4FE1-8141-42DBAC1B7D81}"/>
              </a:ext>
            </a:extLst>
          </p:cNvPr>
          <p:cNvSpPr txBox="1"/>
          <p:nvPr/>
        </p:nvSpPr>
        <p:spPr>
          <a:xfrm>
            <a:off x="8353762" y="1923636"/>
            <a:ext cx="3513117" cy="2585323"/>
          </a:xfrm>
          <a:prstGeom prst="rect">
            <a:avLst/>
          </a:prstGeom>
          <a:noFill/>
        </p:spPr>
        <p:txBody>
          <a:bodyPr wrap="square" rtlCol="0">
            <a:spAutoFit/>
          </a:bodyPr>
          <a:lstStyle/>
          <a:p>
            <a:r>
              <a:rPr lang="en-US" dirty="0">
                <a:solidFill>
                  <a:srgbClr val="66666B"/>
                </a:solidFill>
                <a:latin typeface="Arial"/>
                <a:cs typeface="Arial"/>
              </a:rPr>
              <a:t>NFPA requires a tag be placed on the riser of an antifreeze system that indicates the antifreeze: </a:t>
            </a:r>
          </a:p>
          <a:p>
            <a:pPr marL="285750" indent="-285750">
              <a:buFont typeface="Arial" panose="020B0604020202020204" pitchFamily="34" charset="0"/>
              <a:buChar char="•"/>
            </a:pPr>
            <a:r>
              <a:rPr lang="en-US" dirty="0">
                <a:solidFill>
                  <a:srgbClr val="66666B"/>
                </a:solidFill>
                <a:latin typeface="Arial"/>
                <a:cs typeface="Arial"/>
              </a:rPr>
              <a:t>Manufacturer</a:t>
            </a:r>
          </a:p>
          <a:p>
            <a:pPr marL="285750" indent="-285750">
              <a:buFont typeface="Arial" panose="020B0604020202020204" pitchFamily="34" charset="0"/>
              <a:buChar char="•"/>
            </a:pPr>
            <a:r>
              <a:rPr lang="en-US" dirty="0">
                <a:solidFill>
                  <a:srgbClr val="66666B"/>
                </a:solidFill>
                <a:latin typeface="Arial"/>
                <a:cs typeface="Arial"/>
              </a:rPr>
              <a:t>Type</a:t>
            </a:r>
          </a:p>
          <a:p>
            <a:pPr marL="285750" indent="-285750">
              <a:buFont typeface="Arial" panose="020B0604020202020204" pitchFamily="34" charset="0"/>
              <a:buChar char="•"/>
            </a:pPr>
            <a:r>
              <a:rPr lang="en-US" dirty="0">
                <a:solidFill>
                  <a:srgbClr val="66666B"/>
                </a:solidFill>
                <a:latin typeface="Arial"/>
                <a:cs typeface="Arial"/>
              </a:rPr>
              <a:t>Brand</a:t>
            </a:r>
          </a:p>
          <a:p>
            <a:pPr marL="285750" indent="-285750">
              <a:buFont typeface="Arial" panose="020B0604020202020204" pitchFamily="34" charset="0"/>
              <a:buChar char="•"/>
            </a:pPr>
            <a:r>
              <a:rPr lang="en-US" dirty="0">
                <a:solidFill>
                  <a:srgbClr val="66666B"/>
                </a:solidFill>
                <a:latin typeface="Arial"/>
                <a:cs typeface="Arial"/>
              </a:rPr>
              <a:t>Concentration</a:t>
            </a:r>
          </a:p>
          <a:p>
            <a:pPr marL="285750" indent="-285750">
              <a:buFont typeface="Arial" panose="020B0604020202020204" pitchFamily="34" charset="0"/>
              <a:buChar char="•"/>
            </a:pPr>
            <a:r>
              <a:rPr lang="en-US" dirty="0">
                <a:solidFill>
                  <a:srgbClr val="66666B"/>
                </a:solidFill>
                <a:latin typeface="Arial"/>
                <a:cs typeface="Arial"/>
              </a:rPr>
              <a:t>System volume</a:t>
            </a:r>
          </a:p>
        </p:txBody>
      </p:sp>
      <p:sp>
        <p:nvSpPr>
          <p:cNvPr id="11" name="TextBox 10">
            <a:extLst>
              <a:ext uri="{FF2B5EF4-FFF2-40B4-BE49-F238E27FC236}">
                <a16:creationId xmlns:a16="http://schemas.microsoft.com/office/drawing/2014/main" id="{E25910A4-AB98-4A2D-B155-C8E63DD947D7}"/>
              </a:ext>
            </a:extLst>
          </p:cNvPr>
          <p:cNvSpPr txBox="1"/>
          <p:nvPr/>
        </p:nvSpPr>
        <p:spPr>
          <a:xfrm>
            <a:off x="493522" y="3836259"/>
            <a:ext cx="3186676" cy="646331"/>
          </a:xfrm>
          <a:prstGeom prst="rect">
            <a:avLst/>
          </a:prstGeom>
          <a:noFill/>
        </p:spPr>
        <p:txBody>
          <a:bodyPr wrap="square" rtlCol="0">
            <a:spAutoFit/>
          </a:bodyPr>
          <a:lstStyle/>
          <a:p>
            <a:r>
              <a:rPr lang="en-US" dirty="0">
                <a:solidFill>
                  <a:srgbClr val="66666B"/>
                </a:solidFill>
                <a:latin typeface="Arial"/>
                <a:cs typeface="Arial"/>
              </a:rPr>
              <a:t>Hang tag(s) are provided with each container.</a:t>
            </a:r>
          </a:p>
        </p:txBody>
      </p:sp>
      <p:pic>
        <p:nvPicPr>
          <p:cNvPr id="8" name="Audio 7">
            <a:hlinkClick r:id="" action="ppaction://media"/>
            <a:extLst>
              <a:ext uri="{FF2B5EF4-FFF2-40B4-BE49-F238E27FC236}">
                <a16:creationId xmlns:a16="http://schemas.microsoft.com/office/drawing/2014/main" id="{EF381B46-66AF-4BBC-846C-6916A4A05B0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21116076"/>
      </p:ext>
    </p:extLst>
  </p:cSld>
  <p:clrMapOvr>
    <a:masterClrMapping/>
  </p:clrMapOvr>
  <mc:AlternateContent xmlns:mc="http://schemas.openxmlformats.org/markup-compatibility/2006" xmlns:p14="http://schemas.microsoft.com/office/powerpoint/2010/main">
    <mc:Choice Requires="p14">
      <p:transition spd="slow" p14:dur="2000" advTm="34058"/>
    </mc:Choice>
    <mc:Fallback xmlns="">
      <p:transition spd="slow" advTm="34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5326BD-0C1A-40FD-A1CF-A9385132D105}"/>
              </a:ext>
            </a:extLst>
          </p:cNvPr>
          <p:cNvSpPr>
            <a:spLocks noGrp="1"/>
          </p:cNvSpPr>
          <p:nvPr>
            <p:ph type="title"/>
          </p:nvPr>
        </p:nvSpPr>
        <p:spPr>
          <a:xfrm>
            <a:off x="665018" y="1"/>
            <a:ext cx="7861465" cy="1516283"/>
          </a:xfrm>
        </p:spPr>
        <p:txBody>
          <a:bodyPr/>
          <a:lstStyle/>
          <a:p>
            <a:r>
              <a:rPr lang="en-US" dirty="0"/>
              <a:t>freezemaster™ Antifreeze Technical Information</a:t>
            </a:r>
          </a:p>
        </p:txBody>
      </p:sp>
      <p:sp>
        <p:nvSpPr>
          <p:cNvPr id="4" name="Content Placeholder 2">
            <a:extLst>
              <a:ext uri="{FF2B5EF4-FFF2-40B4-BE49-F238E27FC236}">
                <a16:creationId xmlns:a16="http://schemas.microsoft.com/office/drawing/2014/main" id="{1A42E677-3C48-F647-B438-9E347D603C2D}"/>
              </a:ext>
            </a:extLst>
          </p:cNvPr>
          <p:cNvSpPr txBox="1">
            <a:spLocks/>
          </p:cNvSpPr>
          <p:nvPr/>
        </p:nvSpPr>
        <p:spPr>
          <a:xfrm>
            <a:off x="665018" y="1820882"/>
            <a:ext cx="10901548" cy="3991903"/>
          </a:xfrm>
          <a:prstGeom prst="rect">
            <a:avLst/>
          </a:prstGeom>
        </p:spPr>
        <p:txBody>
          <a:bodyPr vert="horz" wrap="none" lIns="0" tIns="0" rIns="0" bIns="0" rtlCol="0">
            <a:noAutofit/>
          </a:bodyPr>
          <a:lstStyle>
            <a:lvl1pPr marL="0" indent="0" algn="l" defTabSz="914400" rtl="0" eaLnBrk="1" latinLnBrk="0" hangingPunct="1">
              <a:lnSpc>
                <a:spcPct val="90000"/>
              </a:lnSpc>
              <a:spcBef>
                <a:spcPts val="1000"/>
              </a:spcBef>
              <a:buFontTx/>
              <a:buNone/>
              <a:defRPr sz="1800" b="1" kern="1200">
                <a:solidFill>
                  <a:srgbClr val="66666B"/>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Tx/>
              <a:buNone/>
              <a:tabLst/>
              <a:defRPr sz="1800" kern="1200">
                <a:solidFill>
                  <a:srgbClr val="66666B"/>
                </a:solidFill>
                <a:latin typeface="Arial" panose="020B0604020202020204" pitchFamily="34" charset="0"/>
                <a:ea typeface="+mn-ea"/>
                <a:cs typeface="Arial" panose="020B0604020202020204" pitchFamily="34" charset="0"/>
              </a:defRPr>
            </a:lvl2pPr>
            <a:lvl3pPr marL="152400" indent="-152400"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3pPr>
            <a:lvl4pPr marL="293688" indent="-153988"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4pPr>
            <a:lvl5pPr marL="411163" indent="-130175"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400" b="1" dirty="0"/>
              <a:t>Minimum use temperature: </a:t>
            </a:r>
            <a:r>
              <a:rPr lang="en-US" sz="2400" b="1" dirty="0">
                <a:solidFill>
                  <a:srgbClr val="623393"/>
                </a:solidFill>
              </a:rPr>
              <a:t>-12°F (-24°C)</a:t>
            </a:r>
          </a:p>
          <a:p>
            <a:pPr lvl="1"/>
            <a:r>
              <a:rPr lang="en-US" dirty="0"/>
              <a:t>Lowest usable temperature as provided by UL, including a safety factor for outside influences</a:t>
            </a:r>
          </a:p>
          <a:p>
            <a:pPr lvl="1"/>
            <a:endParaRPr lang="en-US" sz="2400" dirty="0"/>
          </a:p>
          <a:p>
            <a:pPr lvl="1"/>
            <a:r>
              <a:rPr lang="en-US" sz="2400" b="1" dirty="0"/>
              <a:t>Freeze point: </a:t>
            </a:r>
            <a:r>
              <a:rPr lang="en-US" sz="2400" b="1" dirty="0">
                <a:solidFill>
                  <a:srgbClr val="623393"/>
                </a:solidFill>
              </a:rPr>
              <a:t>-15°F (-26°C)</a:t>
            </a:r>
          </a:p>
          <a:p>
            <a:pPr lvl="1"/>
            <a:r>
              <a:rPr lang="en-US" dirty="0"/>
              <a:t>Temperature at which solution begins to freeze</a:t>
            </a:r>
          </a:p>
          <a:p>
            <a:pPr lvl="1"/>
            <a:endParaRPr lang="en-US" sz="2400" b="1" dirty="0"/>
          </a:p>
          <a:p>
            <a:pPr lvl="1"/>
            <a:r>
              <a:rPr lang="en-US" sz="2400" b="1" dirty="0"/>
              <a:t>Pour point: </a:t>
            </a:r>
            <a:r>
              <a:rPr lang="en-US" sz="2400" b="1" dirty="0">
                <a:solidFill>
                  <a:srgbClr val="623393"/>
                </a:solidFill>
              </a:rPr>
              <a:t>-22.4°F (30°C)</a:t>
            </a:r>
          </a:p>
          <a:p>
            <a:pPr lvl="1"/>
            <a:r>
              <a:rPr lang="en-US" dirty="0"/>
              <a:t>Lowest temperature at which solution will flow / remain pourable</a:t>
            </a:r>
          </a:p>
          <a:p>
            <a:pPr lvl="1"/>
            <a:endParaRPr lang="en-US" b="1" dirty="0"/>
          </a:p>
          <a:p>
            <a:pPr lvl="1"/>
            <a:r>
              <a:rPr lang="en-US" sz="2400" b="1" dirty="0"/>
              <a:t>Burst point: </a:t>
            </a:r>
            <a:r>
              <a:rPr lang="en-US" sz="2400" b="1" dirty="0">
                <a:solidFill>
                  <a:srgbClr val="623393"/>
                </a:solidFill>
              </a:rPr>
              <a:t>-58°F (-50°C)</a:t>
            </a:r>
          </a:p>
          <a:p>
            <a:pPr lvl="1"/>
            <a:r>
              <a:rPr lang="en-US" dirty="0"/>
              <a:t>Temperature at which frozen solution expands and bursts the vessel</a:t>
            </a:r>
            <a:endParaRPr lang="en-US" b="1" dirty="0">
              <a:solidFill>
                <a:srgbClr val="623393"/>
              </a:solidFill>
            </a:endParaRPr>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3942302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3F8DE-E503-459F-BA84-2CF15D50CEF9}"/>
              </a:ext>
            </a:extLst>
          </p:cNvPr>
          <p:cNvSpPr>
            <a:spLocks noGrp="1"/>
          </p:cNvSpPr>
          <p:nvPr>
            <p:ph type="title"/>
          </p:nvPr>
        </p:nvSpPr>
        <p:spPr>
          <a:xfrm>
            <a:off x="665018" y="2"/>
            <a:ext cx="7861465" cy="1208588"/>
          </a:xfrm>
        </p:spPr>
        <p:txBody>
          <a:bodyPr/>
          <a:lstStyle/>
          <a:p>
            <a:r>
              <a:rPr lang="en-US" sz="3200"/>
              <a:t>freezemaster™ Key Attributes</a:t>
            </a:r>
          </a:p>
        </p:txBody>
      </p:sp>
      <p:sp>
        <p:nvSpPr>
          <p:cNvPr id="3" name="Content Placeholder 2">
            <a:extLst>
              <a:ext uri="{FF2B5EF4-FFF2-40B4-BE49-F238E27FC236}">
                <a16:creationId xmlns:a16="http://schemas.microsoft.com/office/drawing/2014/main" id="{2859DCCA-F649-4F89-BF62-D1D79E2B97BF}"/>
              </a:ext>
            </a:extLst>
          </p:cNvPr>
          <p:cNvSpPr>
            <a:spLocks noGrp="1"/>
          </p:cNvSpPr>
          <p:nvPr>
            <p:ph idx="1"/>
          </p:nvPr>
        </p:nvSpPr>
        <p:spPr>
          <a:xfrm>
            <a:off x="1372937" y="1441824"/>
            <a:ext cx="10426535" cy="2086873"/>
          </a:xfrm>
        </p:spPr>
        <p:txBody>
          <a:bodyPr/>
          <a:lstStyle/>
          <a:p>
            <a:pPr lvl="1">
              <a:lnSpc>
                <a:spcPct val="100000"/>
              </a:lnSpc>
            </a:pPr>
            <a:r>
              <a:rPr lang="en-US" sz="2400" b="1" dirty="0">
                <a:solidFill>
                  <a:srgbClr val="623393"/>
                </a:solidFill>
              </a:rPr>
              <a:t>UL-listed</a:t>
            </a:r>
            <a:r>
              <a:rPr lang="en-US" dirty="0"/>
              <a:t>, factory premixed antifreeze that meets </a:t>
            </a:r>
            <a:r>
              <a:rPr lang="en-US" sz="2400" b="1" dirty="0">
                <a:solidFill>
                  <a:srgbClr val="623393"/>
                </a:solidFill>
              </a:rPr>
              <a:t>NFPA</a:t>
            </a:r>
            <a:r>
              <a:rPr lang="en-US" dirty="0"/>
              <a:t> requirements</a:t>
            </a:r>
          </a:p>
          <a:p>
            <a:pPr lvl="1">
              <a:lnSpc>
                <a:spcPct val="100000"/>
              </a:lnSpc>
            </a:pPr>
            <a:endParaRPr lang="en-US" dirty="0"/>
          </a:p>
          <a:p>
            <a:pPr lvl="1">
              <a:lnSpc>
                <a:spcPct val="100000"/>
              </a:lnSpc>
            </a:pPr>
            <a:r>
              <a:rPr lang="en-US" dirty="0"/>
              <a:t>Remains in a protective liquid state down to </a:t>
            </a:r>
            <a:r>
              <a:rPr lang="en-US" sz="2400" b="1" dirty="0">
                <a:solidFill>
                  <a:srgbClr val="623393"/>
                </a:solidFill>
              </a:rPr>
              <a:t>-12°F (-24°C)</a:t>
            </a:r>
          </a:p>
          <a:p>
            <a:pPr lvl="1">
              <a:lnSpc>
                <a:spcPct val="100000"/>
              </a:lnSpc>
            </a:pPr>
            <a:endParaRPr lang="en-US" dirty="0"/>
          </a:p>
          <a:p>
            <a:pPr lvl="1">
              <a:lnSpc>
                <a:spcPct val="100000"/>
              </a:lnSpc>
            </a:pPr>
            <a:r>
              <a:rPr lang="en-US" dirty="0"/>
              <a:t>The </a:t>
            </a:r>
            <a:r>
              <a:rPr lang="en-US" sz="2400" b="1" dirty="0">
                <a:solidFill>
                  <a:srgbClr val="623393"/>
                </a:solidFill>
              </a:rPr>
              <a:t>highest volume allowances </a:t>
            </a:r>
            <a:r>
              <a:rPr lang="en-US" dirty="0"/>
              <a:t>for Ordinary Hazard I &amp; II</a:t>
            </a:r>
          </a:p>
          <a:p>
            <a:pPr lvl="1">
              <a:lnSpc>
                <a:spcPct val="100000"/>
              </a:lnSpc>
            </a:pPr>
            <a:endParaRPr lang="en-US" dirty="0"/>
          </a:p>
          <a:p>
            <a:pPr lvl="1">
              <a:lnSpc>
                <a:spcPct val="100000"/>
              </a:lnSpc>
            </a:pPr>
            <a:r>
              <a:rPr lang="en-US" dirty="0"/>
              <a:t>The </a:t>
            </a:r>
            <a:r>
              <a:rPr lang="en-US" sz="2400" b="1" dirty="0">
                <a:solidFill>
                  <a:srgbClr val="623393"/>
                </a:solidFill>
              </a:rPr>
              <a:t>only </a:t>
            </a:r>
            <a:r>
              <a:rPr lang="en-US" dirty="0"/>
              <a:t>antifreeze listed for use </a:t>
            </a:r>
            <a:r>
              <a:rPr lang="en-US" sz="2400" b="1" dirty="0">
                <a:solidFill>
                  <a:srgbClr val="623393"/>
                </a:solidFill>
              </a:rPr>
              <a:t>with galvanized pipe</a:t>
            </a:r>
          </a:p>
          <a:p>
            <a:pPr lvl="1">
              <a:lnSpc>
                <a:spcPct val="100000"/>
              </a:lnSpc>
            </a:pPr>
            <a:endParaRPr lang="en-US" sz="2400" b="1" dirty="0">
              <a:solidFill>
                <a:srgbClr val="623393"/>
              </a:solidFill>
            </a:endParaRPr>
          </a:p>
          <a:p>
            <a:pPr lvl="1">
              <a:lnSpc>
                <a:spcPct val="100000"/>
              </a:lnSpc>
            </a:pPr>
            <a:r>
              <a:rPr lang="en-US" dirty="0">
                <a:solidFill>
                  <a:schemeClr val="bg1">
                    <a:lumMod val="50000"/>
                  </a:schemeClr>
                </a:solidFill>
              </a:rPr>
              <a:t>Effectively </a:t>
            </a:r>
            <a:r>
              <a:rPr lang="en-US" sz="2400" b="1" dirty="0">
                <a:solidFill>
                  <a:srgbClr val="7030A0"/>
                </a:solidFill>
              </a:rPr>
              <a:t>reduces metallic pipe corrosion</a:t>
            </a:r>
            <a:r>
              <a:rPr lang="en-US" b="1" dirty="0">
                <a:solidFill>
                  <a:schemeClr val="bg1">
                    <a:lumMod val="50000"/>
                  </a:schemeClr>
                </a:solidFill>
              </a:rPr>
              <a:t> </a:t>
            </a:r>
            <a:r>
              <a:rPr lang="en-US" dirty="0">
                <a:solidFill>
                  <a:schemeClr val="bg1">
                    <a:lumMod val="50000"/>
                  </a:schemeClr>
                </a:solidFill>
              </a:rPr>
              <a:t>by up to 65%</a:t>
            </a:r>
          </a:p>
          <a:p>
            <a:pPr lvl="1">
              <a:lnSpc>
                <a:spcPct val="100000"/>
              </a:lnSpc>
            </a:pPr>
            <a:endParaRPr lang="en-US" dirty="0">
              <a:solidFill>
                <a:schemeClr val="bg1">
                  <a:lumMod val="50000"/>
                </a:schemeClr>
              </a:solidFill>
            </a:endParaRPr>
          </a:p>
          <a:p>
            <a:pPr lvl="1">
              <a:lnSpc>
                <a:spcPct val="100000"/>
              </a:lnSpc>
            </a:pPr>
            <a:r>
              <a:rPr lang="en-US" dirty="0">
                <a:solidFill>
                  <a:schemeClr val="bg1">
                    <a:lumMod val="50000"/>
                  </a:schemeClr>
                </a:solidFill>
              </a:rPr>
              <a:t>Colored </a:t>
            </a:r>
            <a:r>
              <a:rPr lang="en-US" sz="2400" b="1" dirty="0">
                <a:solidFill>
                  <a:srgbClr val="7030A0"/>
                </a:solidFill>
              </a:rPr>
              <a:t>blue</a:t>
            </a:r>
            <a:r>
              <a:rPr lang="en-US" dirty="0">
                <a:solidFill>
                  <a:schemeClr val="bg1">
                    <a:lumMod val="50000"/>
                  </a:schemeClr>
                </a:solidFill>
              </a:rPr>
              <a:t> so contractors can see the material as it exits the vents and drains when flushing</a:t>
            </a:r>
          </a:p>
          <a:p>
            <a:pPr lvl="1">
              <a:lnSpc>
                <a:spcPct val="100000"/>
              </a:lnSpc>
            </a:pPr>
            <a:r>
              <a:rPr lang="en-US" dirty="0">
                <a:solidFill>
                  <a:schemeClr val="bg1">
                    <a:lumMod val="50000"/>
                  </a:schemeClr>
                </a:solidFill>
              </a:rPr>
              <a:t>and filling systems during the fill process </a:t>
            </a:r>
          </a:p>
          <a:p>
            <a:pPr lvl="1">
              <a:lnSpc>
                <a:spcPct val="100000"/>
              </a:lnSpc>
            </a:pPr>
            <a:endParaRPr lang="en-US" dirty="0">
              <a:solidFill>
                <a:schemeClr val="bg1">
                  <a:lumMod val="50000"/>
                </a:schemeClr>
              </a:solidFill>
            </a:endParaRPr>
          </a:p>
          <a:p>
            <a:pPr lvl="1">
              <a:lnSpc>
                <a:spcPct val="100000"/>
              </a:lnSpc>
            </a:pPr>
            <a:endParaRPr lang="en-US" sz="2400" b="1" dirty="0">
              <a:solidFill>
                <a:srgbClr val="623393"/>
              </a:solidFill>
            </a:endParaRPr>
          </a:p>
        </p:txBody>
      </p:sp>
      <p:pic>
        <p:nvPicPr>
          <p:cNvPr id="12" name="Graphic 11" descr="Ribbon">
            <a:extLst>
              <a:ext uri="{FF2B5EF4-FFF2-40B4-BE49-F238E27FC236}">
                <a16:creationId xmlns:a16="http://schemas.microsoft.com/office/drawing/2014/main" id="{52D1970E-CC0F-48CA-B181-6991B09155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3618" y="1334175"/>
            <a:ext cx="642348" cy="642348"/>
          </a:xfrm>
          <a:prstGeom prst="rect">
            <a:avLst/>
          </a:prstGeom>
        </p:spPr>
      </p:pic>
      <p:pic>
        <p:nvPicPr>
          <p:cNvPr id="14" name="Graphic 13" descr="Low temperature">
            <a:extLst>
              <a:ext uri="{FF2B5EF4-FFF2-40B4-BE49-F238E27FC236}">
                <a16:creationId xmlns:a16="http://schemas.microsoft.com/office/drawing/2014/main" id="{34126171-4DA6-4AA1-AF0B-0428838854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618" y="2110262"/>
            <a:ext cx="642348" cy="642348"/>
          </a:xfrm>
          <a:prstGeom prst="rect">
            <a:avLst/>
          </a:prstGeom>
        </p:spPr>
      </p:pic>
      <p:pic>
        <p:nvPicPr>
          <p:cNvPr id="7" name="Graphic 6" descr="Checklist RTL">
            <a:extLst>
              <a:ext uri="{FF2B5EF4-FFF2-40B4-BE49-F238E27FC236}">
                <a16:creationId xmlns:a16="http://schemas.microsoft.com/office/drawing/2014/main" id="{790EFBF9-AC94-47A6-ACCD-E868DE3F859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6362" y="3729917"/>
            <a:ext cx="526245" cy="526245"/>
          </a:xfrm>
          <a:prstGeom prst="rect">
            <a:avLst/>
          </a:prstGeom>
        </p:spPr>
      </p:pic>
      <p:pic>
        <p:nvPicPr>
          <p:cNvPr id="6" name="Graphic 5" descr="Beaker">
            <a:extLst>
              <a:ext uri="{FF2B5EF4-FFF2-40B4-BE49-F238E27FC236}">
                <a16:creationId xmlns:a16="http://schemas.microsoft.com/office/drawing/2014/main" id="{27070BED-1D78-4430-8CBF-6A9FB5918B4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2537" y="4449926"/>
            <a:ext cx="642348" cy="642348"/>
          </a:xfrm>
          <a:prstGeom prst="rect">
            <a:avLst/>
          </a:prstGeom>
        </p:spPr>
      </p:pic>
      <p:pic>
        <p:nvPicPr>
          <p:cNvPr id="9" name="Graphic 8" descr="Eye dropper">
            <a:extLst>
              <a:ext uri="{FF2B5EF4-FFF2-40B4-BE49-F238E27FC236}">
                <a16:creationId xmlns:a16="http://schemas.microsoft.com/office/drawing/2014/main" id="{8B902474-DAFC-4697-8230-802814419A1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8310" y="5408899"/>
            <a:ext cx="642348" cy="642348"/>
          </a:xfrm>
          <a:prstGeom prst="rect">
            <a:avLst/>
          </a:prstGeom>
        </p:spPr>
      </p:pic>
      <p:pic>
        <p:nvPicPr>
          <p:cNvPr id="8" name="Graphic 7" descr="Measuring Cup with solid fill">
            <a:extLst>
              <a:ext uri="{FF2B5EF4-FFF2-40B4-BE49-F238E27FC236}">
                <a16:creationId xmlns:a16="http://schemas.microsoft.com/office/drawing/2014/main" id="{16E37E07-BF21-45E8-A125-8C94B2E8789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43618" y="2886349"/>
            <a:ext cx="642348" cy="642348"/>
          </a:xfrm>
          <a:prstGeom prst="rect">
            <a:avLst/>
          </a:prstGeom>
        </p:spPr>
      </p:pic>
    </p:spTree>
    <p:extLst>
      <p:ext uri="{BB962C8B-B14F-4D97-AF65-F5344CB8AC3E}">
        <p14:creationId xmlns:p14="http://schemas.microsoft.com/office/powerpoint/2010/main" val="1681546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F216F-789A-5358-FE1D-D8F393C5E6A7}"/>
              </a:ext>
            </a:extLst>
          </p:cNvPr>
          <p:cNvSpPr>
            <a:spLocks noGrp="1"/>
          </p:cNvSpPr>
          <p:nvPr>
            <p:ph type="title"/>
          </p:nvPr>
        </p:nvSpPr>
        <p:spPr/>
        <p:txBody>
          <a:bodyPr/>
          <a:lstStyle/>
          <a:p>
            <a:r>
              <a:rPr lang="en-US" dirty="0"/>
              <a:t>Topics</a:t>
            </a:r>
          </a:p>
        </p:txBody>
      </p:sp>
      <p:sp>
        <p:nvSpPr>
          <p:cNvPr id="3" name="Content Placeholder 2">
            <a:extLst>
              <a:ext uri="{FF2B5EF4-FFF2-40B4-BE49-F238E27FC236}">
                <a16:creationId xmlns:a16="http://schemas.microsoft.com/office/drawing/2014/main" id="{657B4D8C-27DC-924B-B923-6487959572DC}"/>
              </a:ext>
            </a:extLst>
          </p:cNvPr>
          <p:cNvSpPr>
            <a:spLocks noGrp="1"/>
          </p:cNvSpPr>
          <p:nvPr>
            <p:ph idx="1"/>
          </p:nvPr>
        </p:nvSpPr>
        <p:spPr/>
        <p:txBody>
          <a:bodyPr/>
          <a:lstStyle/>
          <a:p>
            <a:pPr marL="342900" indent="-342900">
              <a:buAutoNum type="arabicPeriod"/>
            </a:pPr>
            <a:r>
              <a:rPr lang="en-US" dirty="0"/>
              <a:t>Path to listed antifreezes</a:t>
            </a:r>
          </a:p>
          <a:p>
            <a:pPr marL="342900" indent="-342900">
              <a:buAutoNum type="arabicPeriod"/>
            </a:pPr>
            <a:r>
              <a:rPr lang="en-US" dirty="0"/>
              <a:t>Components of an antifreeze listing</a:t>
            </a:r>
          </a:p>
          <a:p>
            <a:pPr marL="342900" indent="-342900">
              <a:buAutoNum type="arabicPeriod"/>
            </a:pPr>
            <a:r>
              <a:rPr lang="en-US" dirty="0"/>
              <a:t>Antifreeze requirements per NFPA Standards</a:t>
            </a:r>
          </a:p>
          <a:p>
            <a:pPr marL="342900" indent="-342900">
              <a:buAutoNum type="arabicPeriod"/>
            </a:pPr>
            <a:r>
              <a:rPr lang="en-US" dirty="0"/>
              <a:t>Commercially available listed antifreezes</a:t>
            </a:r>
          </a:p>
          <a:p>
            <a:pPr marL="342900" indent="-342900">
              <a:buAutoNum type="arabicPeriod"/>
            </a:pPr>
            <a:r>
              <a:rPr lang="en-US" dirty="0"/>
              <a:t>freezemaster™ installation &amp; ITM guidance</a:t>
            </a:r>
          </a:p>
          <a:p>
            <a:pPr marL="342900" indent="-342900">
              <a:buAutoNum type="arabicPeriod"/>
            </a:pPr>
            <a:r>
              <a:rPr lang="en-US" dirty="0"/>
              <a:t>Resources and training</a:t>
            </a:r>
          </a:p>
        </p:txBody>
      </p:sp>
    </p:spTree>
    <p:extLst>
      <p:ext uri="{BB962C8B-B14F-4D97-AF65-F5344CB8AC3E}">
        <p14:creationId xmlns:p14="http://schemas.microsoft.com/office/powerpoint/2010/main" val="1245231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1FE211D-31E3-4D45-8FB7-4A3A33A5B8F9}"/>
              </a:ext>
            </a:extLst>
          </p:cNvPr>
          <p:cNvSpPr txBox="1">
            <a:spLocks/>
          </p:cNvSpPr>
          <p:nvPr/>
        </p:nvSpPr>
        <p:spPr>
          <a:xfrm>
            <a:off x="8355865" y="2433320"/>
            <a:ext cx="3569041" cy="2184242"/>
          </a:xfrm>
          <a:prstGeom prst="rect">
            <a:avLst/>
          </a:prstGeom>
        </p:spPr>
        <p:txBody>
          <a:bodyPr vert="horz" wrap="none" lIns="0" tIns="0" rIns="0" bIns="0" rtlCol="0">
            <a:noAutofit/>
          </a:bodyPr>
          <a:lstStyle>
            <a:lvl1pPr marL="0" indent="0" algn="l" defTabSz="914400" rtl="0" eaLnBrk="1" latinLnBrk="0" hangingPunct="1">
              <a:lnSpc>
                <a:spcPct val="90000"/>
              </a:lnSpc>
              <a:spcBef>
                <a:spcPts val="1000"/>
              </a:spcBef>
              <a:buFontTx/>
              <a:buNone/>
              <a:defRPr sz="1800" b="1" kern="1200">
                <a:solidFill>
                  <a:srgbClr val="66666B"/>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Tx/>
              <a:buNone/>
              <a:tabLst/>
              <a:defRPr sz="1800" kern="1200">
                <a:solidFill>
                  <a:srgbClr val="66666B"/>
                </a:solidFill>
                <a:latin typeface="Arial" panose="020B0604020202020204" pitchFamily="34" charset="0"/>
                <a:ea typeface="+mn-ea"/>
                <a:cs typeface="Arial" panose="020B0604020202020204" pitchFamily="34" charset="0"/>
              </a:defRPr>
            </a:lvl2pPr>
            <a:lvl3pPr marL="152400" indent="-152400"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3pPr>
            <a:lvl4pPr marL="293688" indent="-153988"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4pPr>
            <a:lvl5pPr marL="411163" indent="-130175"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0"/>
              </a:spcBef>
            </a:pPr>
            <a:r>
              <a:rPr lang="en-US" sz="1600" dirty="0"/>
              <a:t>Major metropolitan areas benefiting </a:t>
            </a:r>
            <a:br>
              <a:rPr lang="en-US" sz="1600" dirty="0"/>
            </a:br>
            <a:r>
              <a:rPr lang="en-US" sz="1600" dirty="0"/>
              <a:t>from freezemaster</a:t>
            </a:r>
            <a:r>
              <a:rPr lang="en-US" sz="1600" baseline="30000" dirty="0"/>
              <a:t>TM</a:t>
            </a:r>
            <a:r>
              <a:rPr lang="en-US" sz="1600" dirty="0"/>
              <a:t> antifreeze:</a:t>
            </a:r>
          </a:p>
          <a:p>
            <a:pPr lvl="1">
              <a:lnSpc>
                <a:spcPct val="100000"/>
              </a:lnSpc>
              <a:spcBef>
                <a:spcPts val="0"/>
              </a:spcBef>
            </a:pPr>
            <a:endParaRPr lang="en-US" sz="1600" dirty="0"/>
          </a:p>
          <a:p>
            <a:pPr marL="177800" lvl="1" indent="-177800">
              <a:lnSpc>
                <a:spcPct val="100000"/>
              </a:lnSpc>
              <a:spcBef>
                <a:spcPts val="0"/>
              </a:spcBef>
              <a:buFont typeface="Wingdings" pitchFamily="2" charset="2"/>
              <a:buChar char="§"/>
            </a:pPr>
            <a:r>
              <a:rPr lang="en-US" sz="1600" dirty="0"/>
              <a:t>Baltimore</a:t>
            </a:r>
          </a:p>
          <a:p>
            <a:pPr marL="177800" lvl="1" indent="-177800">
              <a:lnSpc>
                <a:spcPct val="100000"/>
              </a:lnSpc>
              <a:spcBef>
                <a:spcPts val="0"/>
              </a:spcBef>
              <a:buFont typeface="Wingdings" pitchFamily="2" charset="2"/>
              <a:buChar char="§"/>
            </a:pPr>
            <a:r>
              <a:rPr lang="en-US" sz="1600" dirty="0"/>
              <a:t>Boston</a:t>
            </a:r>
          </a:p>
          <a:p>
            <a:pPr marL="177800" lvl="1" indent="-177800">
              <a:lnSpc>
                <a:spcPct val="100000"/>
              </a:lnSpc>
              <a:spcBef>
                <a:spcPts val="0"/>
              </a:spcBef>
              <a:buFont typeface="Wingdings" pitchFamily="2" charset="2"/>
              <a:buChar char="§"/>
            </a:pPr>
            <a:r>
              <a:rPr lang="en-US" sz="1600" dirty="0"/>
              <a:t>Boise</a:t>
            </a:r>
          </a:p>
          <a:p>
            <a:pPr marL="177800" lvl="1" indent="-177800">
              <a:lnSpc>
                <a:spcPct val="100000"/>
              </a:lnSpc>
              <a:spcBef>
                <a:spcPts val="0"/>
              </a:spcBef>
              <a:buFont typeface="Wingdings" pitchFamily="2" charset="2"/>
              <a:buChar char="§"/>
            </a:pPr>
            <a:r>
              <a:rPr lang="en-US" sz="1600" dirty="0"/>
              <a:t>Buffalo</a:t>
            </a:r>
          </a:p>
          <a:p>
            <a:pPr marL="177800" lvl="1" indent="-177800">
              <a:lnSpc>
                <a:spcPct val="100000"/>
              </a:lnSpc>
              <a:spcBef>
                <a:spcPts val="0"/>
              </a:spcBef>
              <a:buFont typeface="Wingdings" pitchFamily="2" charset="2"/>
              <a:buChar char="§"/>
            </a:pPr>
            <a:r>
              <a:rPr lang="en-US" sz="1600" dirty="0"/>
              <a:t>Chicago</a:t>
            </a:r>
          </a:p>
          <a:p>
            <a:pPr marL="177800" lvl="1" indent="-177800">
              <a:lnSpc>
                <a:spcPct val="100000"/>
              </a:lnSpc>
              <a:spcBef>
                <a:spcPts val="0"/>
              </a:spcBef>
              <a:buFont typeface="Wingdings" pitchFamily="2" charset="2"/>
              <a:buChar char="§"/>
            </a:pPr>
            <a:r>
              <a:rPr lang="en-US" sz="1600" dirty="0"/>
              <a:t>Cleveland</a:t>
            </a:r>
          </a:p>
          <a:p>
            <a:pPr marL="177800" lvl="1" indent="-177800">
              <a:lnSpc>
                <a:spcPct val="100000"/>
              </a:lnSpc>
              <a:spcBef>
                <a:spcPts val="0"/>
              </a:spcBef>
              <a:buFont typeface="Wingdings" pitchFamily="2" charset="2"/>
              <a:buChar char="§"/>
            </a:pPr>
            <a:r>
              <a:rPr lang="en-US" sz="1600" dirty="0"/>
              <a:t>Detroit</a:t>
            </a:r>
          </a:p>
          <a:p>
            <a:pPr marL="177800" lvl="1" indent="-177800">
              <a:lnSpc>
                <a:spcPct val="100000"/>
              </a:lnSpc>
              <a:spcBef>
                <a:spcPts val="0"/>
              </a:spcBef>
              <a:buFont typeface="Wingdings" pitchFamily="2" charset="2"/>
              <a:buChar char="§"/>
            </a:pPr>
            <a:r>
              <a:rPr lang="en-US" sz="1600" dirty="0"/>
              <a:t>Denver</a:t>
            </a:r>
          </a:p>
          <a:p>
            <a:pPr marL="177800" lvl="1" indent="-177800">
              <a:lnSpc>
                <a:spcPct val="100000"/>
              </a:lnSpc>
              <a:spcBef>
                <a:spcPts val="0"/>
              </a:spcBef>
              <a:buFont typeface="Wingdings" pitchFamily="2" charset="2"/>
              <a:buChar char="§"/>
            </a:pPr>
            <a:r>
              <a:rPr lang="en-US" sz="1600" dirty="0"/>
              <a:t>Halifax</a:t>
            </a:r>
          </a:p>
          <a:p>
            <a:pPr marL="177800" lvl="1" indent="-177800">
              <a:lnSpc>
                <a:spcPct val="100000"/>
              </a:lnSpc>
              <a:spcBef>
                <a:spcPts val="0"/>
              </a:spcBef>
              <a:buFont typeface="Wingdings" pitchFamily="2" charset="2"/>
              <a:buChar char="§"/>
            </a:pPr>
            <a:r>
              <a:rPr lang="en-US" sz="1600" dirty="0"/>
              <a:t>Indianapolis</a:t>
            </a:r>
          </a:p>
        </p:txBody>
      </p:sp>
      <p:sp>
        <p:nvSpPr>
          <p:cNvPr id="6" name="Title 9">
            <a:extLst>
              <a:ext uri="{FF2B5EF4-FFF2-40B4-BE49-F238E27FC236}">
                <a16:creationId xmlns:a16="http://schemas.microsoft.com/office/drawing/2014/main" id="{9A08B04B-EC90-F24E-B77E-927416EE770C}"/>
              </a:ext>
            </a:extLst>
          </p:cNvPr>
          <p:cNvSpPr txBox="1">
            <a:spLocks/>
          </p:cNvSpPr>
          <p:nvPr/>
        </p:nvSpPr>
        <p:spPr>
          <a:xfrm>
            <a:off x="8355866" y="724156"/>
            <a:ext cx="3336907" cy="1516283"/>
          </a:xfrm>
          <a:prstGeom prst="rect">
            <a:avLst/>
          </a:prstGeom>
        </p:spPr>
        <p:txBody>
          <a:bodyPr vert="horz" wrap="none" lIns="0" tIns="0" rIns="0" bIns="45720" rtlCol="0" anchor="b" anchorCtr="0">
            <a:noAutofit/>
          </a:bodyPr>
          <a:lstStyle>
            <a:lvl1pPr algn="l" defTabSz="914400" rtl="0" eaLnBrk="1" latinLnBrk="0" hangingPunct="1">
              <a:lnSpc>
                <a:spcPct val="90000"/>
              </a:lnSpc>
              <a:spcBef>
                <a:spcPct val="0"/>
              </a:spcBef>
              <a:buNone/>
              <a:defRPr sz="2800" b="1" kern="1200">
                <a:solidFill>
                  <a:srgbClr val="66666B"/>
                </a:solidFill>
                <a:latin typeface="Arial" panose="020B0604020202020204" pitchFamily="34" charset="0"/>
                <a:ea typeface="+mj-ea"/>
                <a:cs typeface="Arial" panose="020B0604020202020204" pitchFamily="34" charset="0"/>
              </a:defRPr>
            </a:lvl1pPr>
          </a:lstStyle>
          <a:p>
            <a:r>
              <a:rPr lang="en-US" dirty="0"/>
              <a:t>Temperature Map</a:t>
            </a:r>
          </a:p>
        </p:txBody>
      </p:sp>
      <p:sp>
        <p:nvSpPr>
          <p:cNvPr id="9" name="Content Placeholder 2">
            <a:extLst>
              <a:ext uri="{FF2B5EF4-FFF2-40B4-BE49-F238E27FC236}">
                <a16:creationId xmlns:a16="http://schemas.microsoft.com/office/drawing/2014/main" id="{A6CA6580-1F8C-A140-8CC3-50D449F32275}"/>
              </a:ext>
            </a:extLst>
          </p:cNvPr>
          <p:cNvSpPr txBox="1">
            <a:spLocks/>
          </p:cNvSpPr>
          <p:nvPr/>
        </p:nvSpPr>
        <p:spPr>
          <a:xfrm>
            <a:off x="10097810" y="3168722"/>
            <a:ext cx="1461467" cy="1647613"/>
          </a:xfrm>
          <a:prstGeom prst="rect">
            <a:avLst/>
          </a:prstGeom>
        </p:spPr>
        <p:txBody>
          <a:bodyPr vert="horz" wrap="none" lIns="0" tIns="0" rIns="0" bIns="0" rtlCol="0">
            <a:noAutofit/>
          </a:bodyPr>
          <a:lstStyle>
            <a:lvl1pPr marL="0" indent="0" algn="l" defTabSz="914400" rtl="0" eaLnBrk="1" latinLnBrk="0" hangingPunct="1">
              <a:lnSpc>
                <a:spcPct val="90000"/>
              </a:lnSpc>
              <a:spcBef>
                <a:spcPts val="1000"/>
              </a:spcBef>
              <a:buFontTx/>
              <a:buNone/>
              <a:defRPr sz="1800" b="1" kern="1200">
                <a:solidFill>
                  <a:srgbClr val="66666B"/>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Tx/>
              <a:buNone/>
              <a:tabLst/>
              <a:defRPr sz="1800" kern="1200">
                <a:solidFill>
                  <a:srgbClr val="66666B"/>
                </a:solidFill>
                <a:latin typeface="Arial" panose="020B0604020202020204" pitchFamily="34" charset="0"/>
                <a:ea typeface="+mn-ea"/>
                <a:cs typeface="Arial" panose="020B0604020202020204" pitchFamily="34" charset="0"/>
              </a:defRPr>
            </a:lvl2pPr>
            <a:lvl3pPr marL="152400" indent="-152400"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3pPr>
            <a:lvl4pPr marL="293688" indent="-153988"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4pPr>
            <a:lvl5pPr marL="411163" indent="-130175"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lvl="1" indent="-177800">
              <a:lnSpc>
                <a:spcPct val="100000"/>
              </a:lnSpc>
              <a:spcBef>
                <a:spcPts val="0"/>
              </a:spcBef>
              <a:buFont typeface="Wingdings" pitchFamily="2" charset="2"/>
              <a:buChar char="§"/>
            </a:pPr>
            <a:r>
              <a:rPr lang="en-US" sz="1600" dirty="0"/>
              <a:t>Milwaukee</a:t>
            </a:r>
          </a:p>
          <a:p>
            <a:pPr marL="177800" lvl="1" indent="-177800">
              <a:lnSpc>
                <a:spcPct val="100000"/>
              </a:lnSpc>
              <a:spcBef>
                <a:spcPts val="0"/>
              </a:spcBef>
              <a:buFont typeface="Wingdings" pitchFamily="2" charset="2"/>
              <a:buChar char="§"/>
            </a:pPr>
            <a:r>
              <a:rPr lang="en-US" sz="1600" dirty="0"/>
              <a:t>New York City</a:t>
            </a:r>
          </a:p>
          <a:p>
            <a:pPr marL="177800" lvl="1" indent="-177800">
              <a:lnSpc>
                <a:spcPct val="100000"/>
              </a:lnSpc>
              <a:spcBef>
                <a:spcPts val="0"/>
              </a:spcBef>
              <a:buFont typeface="Wingdings" pitchFamily="2" charset="2"/>
              <a:buChar char="§"/>
            </a:pPr>
            <a:r>
              <a:rPr lang="en-US" sz="1600" dirty="0"/>
              <a:t>Omaha</a:t>
            </a:r>
          </a:p>
          <a:p>
            <a:pPr marL="177800" lvl="1" indent="-177800">
              <a:lnSpc>
                <a:spcPct val="100000"/>
              </a:lnSpc>
              <a:spcBef>
                <a:spcPts val="0"/>
              </a:spcBef>
              <a:buFont typeface="Wingdings" pitchFamily="2" charset="2"/>
              <a:buChar char="§"/>
            </a:pPr>
            <a:r>
              <a:rPr lang="en-US" sz="1600" dirty="0"/>
              <a:t>Philadelphia</a:t>
            </a:r>
          </a:p>
          <a:p>
            <a:pPr marL="177800" lvl="1" indent="-177800">
              <a:lnSpc>
                <a:spcPct val="100000"/>
              </a:lnSpc>
              <a:spcBef>
                <a:spcPts val="0"/>
              </a:spcBef>
              <a:buFont typeface="Wingdings" pitchFamily="2" charset="2"/>
              <a:buChar char="§"/>
            </a:pPr>
            <a:r>
              <a:rPr lang="en-US" sz="1600" dirty="0"/>
              <a:t>Pittsburgh</a:t>
            </a:r>
          </a:p>
          <a:p>
            <a:pPr marL="177800" lvl="1" indent="-177800">
              <a:lnSpc>
                <a:spcPct val="100000"/>
              </a:lnSpc>
              <a:spcBef>
                <a:spcPts val="0"/>
              </a:spcBef>
              <a:buFont typeface="Wingdings" pitchFamily="2" charset="2"/>
              <a:buChar char="§"/>
            </a:pPr>
            <a:r>
              <a:rPr lang="en-US" sz="1600" dirty="0"/>
              <a:t>Portland</a:t>
            </a:r>
          </a:p>
          <a:p>
            <a:pPr marL="177800" lvl="1" indent="-177800">
              <a:lnSpc>
                <a:spcPct val="100000"/>
              </a:lnSpc>
              <a:spcBef>
                <a:spcPts val="0"/>
              </a:spcBef>
              <a:buFont typeface="Wingdings" pitchFamily="2" charset="2"/>
              <a:buChar char="§"/>
            </a:pPr>
            <a:r>
              <a:rPr lang="en-US" sz="1600" dirty="0"/>
              <a:t>Salt Lake City</a:t>
            </a:r>
          </a:p>
          <a:p>
            <a:pPr marL="177800" lvl="1" indent="-177800">
              <a:lnSpc>
                <a:spcPct val="100000"/>
              </a:lnSpc>
              <a:spcBef>
                <a:spcPts val="0"/>
              </a:spcBef>
              <a:buFont typeface="Wingdings" pitchFamily="2" charset="2"/>
              <a:buChar char="§"/>
            </a:pPr>
            <a:r>
              <a:rPr lang="en-US" sz="1600" dirty="0"/>
              <a:t>Seattle</a:t>
            </a:r>
          </a:p>
          <a:p>
            <a:pPr marL="177800" lvl="1" indent="-177800">
              <a:lnSpc>
                <a:spcPct val="100000"/>
              </a:lnSpc>
              <a:spcBef>
                <a:spcPts val="0"/>
              </a:spcBef>
              <a:buFont typeface="Wingdings" pitchFamily="2" charset="2"/>
              <a:buChar char="§"/>
            </a:pPr>
            <a:r>
              <a:rPr lang="en-US" sz="1600" dirty="0"/>
              <a:t>Washington, D.C.</a:t>
            </a:r>
          </a:p>
          <a:p>
            <a:pPr marL="177800" lvl="1" indent="-177800">
              <a:lnSpc>
                <a:spcPct val="100000"/>
              </a:lnSpc>
              <a:spcBef>
                <a:spcPts val="0"/>
              </a:spcBef>
              <a:buFont typeface="Wingdings" pitchFamily="2" charset="2"/>
              <a:buChar char="§"/>
            </a:pPr>
            <a:r>
              <a:rPr lang="en-US" sz="1600" dirty="0"/>
              <a:t>Vancouver</a:t>
            </a:r>
          </a:p>
        </p:txBody>
      </p:sp>
      <p:pic>
        <p:nvPicPr>
          <p:cNvPr id="3" name="Picture 2">
            <a:extLst>
              <a:ext uri="{FF2B5EF4-FFF2-40B4-BE49-F238E27FC236}">
                <a16:creationId xmlns:a16="http://schemas.microsoft.com/office/drawing/2014/main" id="{7E3EB824-5C01-A441-B385-3F0AD7C50289}"/>
              </a:ext>
            </a:extLst>
          </p:cNvPr>
          <p:cNvPicPr>
            <a:picLocks noChangeAspect="1"/>
          </p:cNvPicPr>
          <p:nvPr/>
        </p:nvPicPr>
        <p:blipFill rotWithShape="1">
          <a:blip r:embed="rId3"/>
          <a:srcRect l="18435" t="27436" r="-1005" b="979"/>
          <a:stretch/>
        </p:blipFill>
        <p:spPr>
          <a:xfrm>
            <a:off x="143860" y="-1"/>
            <a:ext cx="7856639" cy="6382140"/>
          </a:xfrm>
          <a:prstGeom prst="rect">
            <a:avLst/>
          </a:prstGeom>
        </p:spPr>
      </p:pic>
    </p:spTree>
    <p:extLst>
      <p:ext uri="{BB962C8B-B14F-4D97-AF65-F5344CB8AC3E}">
        <p14:creationId xmlns:p14="http://schemas.microsoft.com/office/powerpoint/2010/main" val="2830443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94E670B-7953-2440-9825-5E24F1D45A92}"/>
              </a:ext>
            </a:extLst>
          </p:cNvPr>
          <p:cNvSpPr txBox="1">
            <a:spLocks/>
          </p:cNvSpPr>
          <p:nvPr/>
        </p:nvSpPr>
        <p:spPr>
          <a:xfrm>
            <a:off x="598432" y="1833382"/>
            <a:ext cx="4492868" cy="2952022"/>
          </a:xfrm>
          <a:prstGeom prst="rect">
            <a:avLst/>
          </a:prstGeom>
        </p:spPr>
        <p:txBody>
          <a:bodyPr vert="horz" wrap="none" lIns="0" tIns="0" rIns="0" bIns="0" rtlCol="0">
            <a:noAutofit/>
          </a:bodyPr>
          <a:lstStyle>
            <a:lvl1pPr marL="0" indent="0" algn="l" defTabSz="914400" rtl="0" eaLnBrk="1" latinLnBrk="0" hangingPunct="1">
              <a:lnSpc>
                <a:spcPct val="90000"/>
              </a:lnSpc>
              <a:spcBef>
                <a:spcPts val="1000"/>
              </a:spcBef>
              <a:buFontTx/>
              <a:buNone/>
              <a:defRPr sz="1800" b="1" kern="1200">
                <a:solidFill>
                  <a:srgbClr val="66666B"/>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Tx/>
              <a:buNone/>
              <a:tabLst/>
              <a:defRPr sz="1800" kern="1200">
                <a:solidFill>
                  <a:srgbClr val="66666B"/>
                </a:solidFill>
                <a:latin typeface="Arial" panose="020B0604020202020204" pitchFamily="34" charset="0"/>
                <a:ea typeface="+mn-ea"/>
                <a:cs typeface="Arial" panose="020B0604020202020204" pitchFamily="34" charset="0"/>
              </a:defRPr>
            </a:lvl2pPr>
            <a:lvl3pPr marL="152400" indent="-152400"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3pPr>
            <a:lvl4pPr marL="293688" indent="-153988"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4pPr>
            <a:lvl5pPr marL="411163" indent="-130175"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lvl="1" indent="-177800">
              <a:lnSpc>
                <a:spcPct val="130000"/>
              </a:lnSpc>
              <a:buFont typeface="Wingdings" pitchFamily="2" charset="2"/>
              <a:buChar char="§"/>
            </a:pPr>
            <a:r>
              <a:rPr lang="en-US" sz="1600" dirty="0"/>
              <a:t>Small walk-in freezers and refrigerators</a:t>
            </a:r>
          </a:p>
          <a:p>
            <a:pPr marL="177800" lvl="1" indent="-177800">
              <a:lnSpc>
                <a:spcPct val="130000"/>
              </a:lnSpc>
              <a:buFont typeface="Wingdings" pitchFamily="2" charset="2"/>
              <a:buChar char="§"/>
            </a:pPr>
            <a:r>
              <a:rPr lang="en-US" sz="1600" dirty="0"/>
              <a:t>Temperate small parking garages</a:t>
            </a:r>
          </a:p>
          <a:p>
            <a:pPr marL="177800" lvl="1" indent="-177800">
              <a:lnSpc>
                <a:spcPct val="130000"/>
              </a:lnSpc>
              <a:buFont typeface="Wingdings" pitchFamily="2" charset="2"/>
              <a:buChar char="§"/>
            </a:pPr>
            <a:r>
              <a:rPr lang="en-US" sz="1600" dirty="0"/>
              <a:t>Small cold storage facilities</a:t>
            </a:r>
          </a:p>
          <a:p>
            <a:pPr marL="177800" lvl="1" indent="-177800">
              <a:lnSpc>
                <a:spcPct val="130000"/>
              </a:lnSpc>
              <a:buFont typeface="Wingdings" pitchFamily="2" charset="2"/>
              <a:buChar char="§"/>
            </a:pPr>
            <a:r>
              <a:rPr lang="en-US" sz="1600" dirty="0"/>
              <a:t>Roof access hatches</a:t>
            </a:r>
          </a:p>
          <a:p>
            <a:pPr marL="177800" lvl="1" indent="-177800">
              <a:lnSpc>
                <a:spcPct val="130000"/>
              </a:lnSpc>
              <a:buFont typeface="Wingdings" pitchFamily="2" charset="2"/>
              <a:buChar char="§"/>
            </a:pPr>
            <a:r>
              <a:rPr lang="en-US" sz="1600" dirty="0"/>
              <a:t>Industrial refrigeration equipment</a:t>
            </a:r>
          </a:p>
          <a:p>
            <a:pPr marL="177800" lvl="1" indent="-177800">
              <a:lnSpc>
                <a:spcPct val="130000"/>
              </a:lnSpc>
              <a:buFont typeface="Wingdings" pitchFamily="2" charset="2"/>
              <a:buChar char="§"/>
            </a:pPr>
            <a:r>
              <a:rPr lang="en-US" sz="1600" dirty="0"/>
              <a:t>Pits in heated buildings</a:t>
            </a:r>
          </a:p>
          <a:p>
            <a:pPr marL="177800" lvl="1" indent="-177800">
              <a:lnSpc>
                <a:spcPct val="130000"/>
              </a:lnSpc>
              <a:buFont typeface="Wingdings" pitchFamily="2" charset="2"/>
              <a:buChar char="§"/>
            </a:pPr>
            <a:r>
              <a:rPr lang="en-US" sz="1600" dirty="0"/>
              <a:t>Surge areas</a:t>
            </a:r>
          </a:p>
          <a:p>
            <a:pPr marL="177800" lvl="1" indent="-177800">
              <a:lnSpc>
                <a:spcPct val="130000"/>
              </a:lnSpc>
              <a:buFont typeface="Wingdings" pitchFamily="2" charset="2"/>
              <a:buChar char="§"/>
            </a:pPr>
            <a:r>
              <a:rPr lang="en-US" sz="1600" dirty="0"/>
              <a:t>The first few heads of a heated parking garage</a:t>
            </a:r>
          </a:p>
          <a:p>
            <a:pPr marL="177800" lvl="1" indent="-177800">
              <a:lnSpc>
                <a:spcPct val="130000"/>
              </a:lnSpc>
              <a:buFont typeface="Wingdings" pitchFamily="2" charset="2"/>
              <a:buChar char="§"/>
            </a:pPr>
            <a:r>
              <a:rPr lang="en-US" sz="1600" dirty="0"/>
              <a:t>Obstruction heads below bay doors</a:t>
            </a:r>
          </a:p>
          <a:p>
            <a:pPr marL="177800" lvl="1" indent="-177800">
              <a:lnSpc>
                <a:spcPct val="130000"/>
              </a:lnSpc>
              <a:buFont typeface="Wingdings" pitchFamily="2" charset="2"/>
              <a:buChar char="§"/>
            </a:pPr>
            <a:r>
              <a:rPr lang="en-US" sz="1600" dirty="0"/>
              <a:t>Tunnels in heated industrial applications</a:t>
            </a:r>
          </a:p>
        </p:txBody>
      </p:sp>
      <p:pic>
        <p:nvPicPr>
          <p:cNvPr id="3" name="Picture 2">
            <a:extLst>
              <a:ext uri="{FF2B5EF4-FFF2-40B4-BE49-F238E27FC236}">
                <a16:creationId xmlns:a16="http://schemas.microsoft.com/office/drawing/2014/main" id="{EE7E6E9F-7B11-4B16-AB2F-79D72D0A504A}"/>
              </a:ext>
            </a:extLst>
          </p:cNvPr>
          <p:cNvPicPr>
            <a:picLocks noChangeAspect="1"/>
          </p:cNvPicPr>
          <p:nvPr/>
        </p:nvPicPr>
        <p:blipFill rotWithShape="1">
          <a:blip r:embed="rId3"/>
          <a:srcRect b="9812"/>
          <a:stretch/>
        </p:blipFill>
        <p:spPr>
          <a:xfrm>
            <a:off x="5260984" y="1844775"/>
            <a:ext cx="2071820" cy="1520073"/>
          </a:xfrm>
          <a:prstGeom prst="rect">
            <a:avLst/>
          </a:prstGeom>
        </p:spPr>
      </p:pic>
      <p:sp>
        <p:nvSpPr>
          <p:cNvPr id="2" name="Title 1">
            <a:extLst>
              <a:ext uri="{FF2B5EF4-FFF2-40B4-BE49-F238E27FC236}">
                <a16:creationId xmlns:a16="http://schemas.microsoft.com/office/drawing/2014/main" id="{81975D0A-2688-4FA2-A95A-1322B7CC8C60}"/>
              </a:ext>
            </a:extLst>
          </p:cNvPr>
          <p:cNvSpPr>
            <a:spLocks noGrp="1"/>
          </p:cNvSpPr>
          <p:nvPr>
            <p:ph type="title"/>
          </p:nvPr>
        </p:nvSpPr>
        <p:spPr>
          <a:xfrm>
            <a:off x="568199" y="0"/>
            <a:ext cx="7861465" cy="1516283"/>
          </a:xfrm>
        </p:spPr>
        <p:txBody>
          <a:bodyPr/>
          <a:lstStyle/>
          <a:p>
            <a:r>
              <a:rPr lang="en-US" dirty="0"/>
              <a:t>Ideal Exterior and Interior Applications </a:t>
            </a:r>
          </a:p>
        </p:txBody>
      </p:sp>
      <p:pic>
        <p:nvPicPr>
          <p:cNvPr id="7" name="Picture 6" descr="A picture containing indoor, building, room, platform&#10;&#10;Description automatically generated">
            <a:extLst>
              <a:ext uri="{FF2B5EF4-FFF2-40B4-BE49-F238E27FC236}">
                <a16:creationId xmlns:a16="http://schemas.microsoft.com/office/drawing/2014/main" id="{729CFA19-FB37-49CA-AAA8-7EEF3743E20B}"/>
              </a:ext>
            </a:extLst>
          </p:cNvPr>
          <p:cNvPicPr>
            <a:picLocks noChangeAspect="1"/>
          </p:cNvPicPr>
          <p:nvPr/>
        </p:nvPicPr>
        <p:blipFill rotWithShape="1">
          <a:blip r:embed="rId4"/>
          <a:srcRect r="16790" b="15060"/>
          <a:stretch/>
        </p:blipFill>
        <p:spPr>
          <a:xfrm>
            <a:off x="9625782" y="3507252"/>
            <a:ext cx="2071820" cy="1520072"/>
          </a:xfrm>
          <a:prstGeom prst="rect">
            <a:avLst/>
          </a:prstGeom>
        </p:spPr>
      </p:pic>
      <p:pic>
        <p:nvPicPr>
          <p:cNvPr id="9" name="Picture 8" descr="A picture containing indoor, building, table, sitting&#10;&#10;Description automatically generated">
            <a:extLst>
              <a:ext uri="{FF2B5EF4-FFF2-40B4-BE49-F238E27FC236}">
                <a16:creationId xmlns:a16="http://schemas.microsoft.com/office/drawing/2014/main" id="{92AA3EC3-A840-4E05-B6E2-CC1A1CF4679C}"/>
              </a:ext>
            </a:extLst>
          </p:cNvPr>
          <p:cNvPicPr>
            <a:picLocks noChangeAspect="1"/>
          </p:cNvPicPr>
          <p:nvPr/>
        </p:nvPicPr>
        <p:blipFill rotWithShape="1">
          <a:blip r:embed="rId5"/>
          <a:srcRect b="12629"/>
          <a:stretch/>
        </p:blipFill>
        <p:spPr>
          <a:xfrm>
            <a:off x="5260982" y="3507252"/>
            <a:ext cx="2071821" cy="1520072"/>
          </a:xfrm>
          <a:prstGeom prst="rect">
            <a:avLst/>
          </a:prstGeom>
        </p:spPr>
      </p:pic>
      <p:pic>
        <p:nvPicPr>
          <p:cNvPr id="5" name="Content Placeholder 4" descr="A large room&#10;&#10;Description automatically generated">
            <a:extLst>
              <a:ext uri="{FF2B5EF4-FFF2-40B4-BE49-F238E27FC236}">
                <a16:creationId xmlns:a16="http://schemas.microsoft.com/office/drawing/2014/main" id="{60BF0DBF-84C1-4C44-95FE-FF3F63E0D6F7}"/>
              </a:ext>
            </a:extLst>
          </p:cNvPr>
          <p:cNvPicPr>
            <a:picLocks noGrp="1" noChangeAspect="1"/>
          </p:cNvPicPr>
          <p:nvPr>
            <p:ph idx="1"/>
          </p:nvPr>
        </p:nvPicPr>
        <p:blipFill rotWithShape="1">
          <a:blip r:embed="rId6"/>
          <a:srcRect l="11583" r="11583"/>
          <a:stretch/>
        </p:blipFill>
        <p:spPr>
          <a:xfrm>
            <a:off x="7443383" y="1844776"/>
            <a:ext cx="2071820" cy="1520073"/>
          </a:xfrm>
        </p:spPr>
      </p:pic>
      <p:pic>
        <p:nvPicPr>
          <p:cNvPr id="11" name="Picture 10" descr="A picture containing indoor, cabinet, standing, person&#10;&#10;Description automatically generated">
            <a:extLst>
              <a:ext uri="{FF2B5EF4-FFF2-40B4-BE49-F238E27FC236}">
                <a16:creationId xmlns:a16="http://schemas.microsoft.com/office/drawing/2014/main" id="{B5CFFA76-57A0-41F4-9E16-657101E89C18}"/>
              </a:ext>
            </a:extLst>
          </p:cNvPr>
          <p:cNvPicPr>
            <a:picLocks noChangeAspect="1"/>
          </p:cNvPicPr>
          <p:nvPr/>
        </p:nvPicPr>
        <p:blipFill rotWithShape="1">
          <a:blip r:embed="rId7"/>
          <a:srcRect l="19764" t="10818" r="3403" b="8792"/>
          <a:stretch/>
        </p:blipFill>
        <p:spPr>
          <a:xfrm>
            <a:off x="7443382" y="3507252"/>
            <a:ext cx="2071821" cy="1520072"/>
          </a:xfrm>
          <a:prstGeom prst="rect">
            <a:avLst/>
          </a:prstGeom>
        </p:spPr>
      </p:pic>
      <p:pic>
        <p:nvPicPr>
          <p:cNvPr id="4" name="Picture 3">
            <a:extLst>
              <a:ext uri="{FF2B5EF4-FFF2-40B4-BE49-F238E27FC236}">
                <a16:creationId xmlns:a16="http://schemas.microsoft.com/office/drawing/2014/main" id="{826EBB0D-0582-422C-8A0E-9A1E8A8BAB3E}"/>
              </a:ext>
            </a:extLst>
          </p:cNvPr>
          <p:cNvPicPr>
            <a:picLocks noChangeAspect="1"/>
          </p:cNvPicPr>
          <p:nvPr/>
        </p:nvPicPr>
        <p:blipFill rotWithShape="1">
          <a:blip r:embed="rId8"/>
          <a:srcRect l="20103" t="9568" r="31891" b="26357"/>
          <a:stretch/>
        </p:blipFill>
        <p:spPr>
          <a:xfrm>
            <a:off x="9625782" y="1833382"/>
            <a:ext cx="2071820" cy="1520073"/>
          </a:xfrm>
          <a:prstGeom prst="rect">
            <a:avLst/>
          </a:prstGeom>
        </p:spPr>
      </p:pic>
    </p:spTree>
    <p:extLst>
      <p:ext uri="{BB962C8B-B14F-4D97-AF65-F5344CB8AC3E}">
        <p14:creationId xmlns:p14="http://schemas.microsoft.com/office/powerpoint/2010/main" val="1868990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8AB1F-A445-4BEE-B5F8-01FFDAF84A1B}"/>
              </a:ext>
            </a:extLst>
          </p:cNvPr>
          <p:cNvSpPr>
            <a:spLocks noGrp="1"/>
          </p:cNvSpPr>
          <p:nvPr>
            <p:ph type="title"/>
          </p:nvPr>
        </p:nvSpPr>
        <p:spPr/>
        <p:txBody>
          <a:bodyPr/>
          <a:lstStyle/>
          <a:p>
            <a:r>
              <a:rPr lang="en-US" dirty="0"/>
              <a:t>Knowledge Assessment #2</a:t>
            </a:r>
          </a:p>
        </p:txBody>
      </p:sp>
      <p:pic>
        <p:nvPicPr>
          <p:cNvPr id="5" name="Picture 4">
            <a:extLst>
              <a:ext uri="{FF2B5EF4-FFF2-40B4-BE49-F238E27FC236}">
                <a16:creationId xmlns:a16="http://schemas.microsoft.com/office/drawing/2014/main" id="{2B5F1CC8-EE11-4F15-A0FE-3DEC5756BA22}"/>
              </a:ext>
            </a:extLst>
          </p:cNvPr>
          <p:cNvPicPr>
            <a:picLocks noChangeAspect="1"/>
          </p:cNvPicPr>
          <p:nvPr/>
        </p:nvPicPr>
        <p:blipFill rotWithShape="1">
          <a:blip r:embed="rId4"/>
          <a:srcRect l="5348" b="72138"/>
          <a:stretch/>
        </p:blipFill>
        <p:spPr>
          <a:xfrm>
            <a:off x="3616959" y="2004377"/>
            <a:ext cx="7591764" cy="891223"/>
          </a:xfrm>
          <a:prstGeom prst="rect">
            <a:avLst/>
          </a:prstGeom>
        </p:spPr>
      </p:pic>
      <p:pic>
        <p:nvPicPr>
          <p:cNvPr id="8" name="Graphic 7" descr="Thermometer with solid fill">
            <a:extLst>
              <a:ext uri="{FF2B5EF4-FFF2-40B4-BE49-F238E27FC236}">
                <a16:creationId xmlns:a16="http://schemas.microsoft.com/office/drawing/2014/main" id="{B10029ED-D9B0-48A6-833B-76BB66914E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054" y="2004377"/>
            <a:ext cx="2974023" cy="2974023"/>
          </a:xfrm>
          <a:prstGeom prst="rect">
            <a:avLst/>
          </a:prstGeom>
        </p:spPr>
      </p:pic>
      <p:pic>
        <p:nvPicPr>
          <p:cNvPr id="6" name="Picture 5">
            <a:extLst>
              <a:ext uri="{FF2B5EF4-FFF2-40B4-BE49-F238E27FC236}">
                <a16:creationId xmlns:a16="http://schemas.microsoft.com/office/drawing/2014/main" id="{E0BA1773-CFFD-4BFB-852A-04AC3ECF91DE}"/>
              </a:ext>
            </a:extLst>
          </p:cNvPr>
          <p:cNvPicPr>
            <a:picLocks noChangeAspect="1"/>
          </p:cNvPicPr>
          <p:nvPr/>
        </p:nvPicPr>
        <p:blipFill rotWithShape="1">
          <a:blip r:embed="rId4"/>
          <a:srcRect l="5348" t="30294"/>
          <a:stretch/>
        </p:blipFill>
        <p:spPr>
          <a:xfrm>
            <a:off x="3616959" y="3383693"/>
            <a:ext cx="7591763" cy="2229704"/>
          </a:xfrm>
          <a:prstGeom prst="rect">
            <a:avLst/>
          </a:prstGeom>
        </p:spPr>
      </p:pic>
    </p:spTree>
    <p:custDataLst>
      <p:tags r:id="rId1"/>
    </p:custDataLst>
    <p:extLst>
      <p:ext uri="{BB962C8B-B14F-4D97-AF65-F5344CB8AC3E}">
        <p14:creationId xmlns:p14="http://schemas.microsoft.com/office/powerpoint/2010/main" val="4033101416"/>
      </p:ext>
    </p:extLst>
  </p:cSld>
  <p:clrMapOvr>
    <a:masterClrMapping/>
  </p:clrMapOvr>
  <mc:AlternateContent xmlns:mc="http://schemas.openxmlformats.org/markup-compatibility/2006" xmlns:p14="http://schemas.microsoft.com/office/powerpoint/2010/main">
    <mc:Choice Requires="p14">
      <p:transition spd="slow" p14:dur="2000" advTm="28311"/>
    </mc:Choice>
    <mc:Fallback xmlns="">
      <p:transition spd="slow" advTm="283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835E3B-EE6E-474D-B199-54B0659581AC}"/>
              </a:ext>
            </a:extLst>
          </p:cNvPr>
          <p:cNvPicPr>
            <a:picLocks noChangeAspect="1"/>
          </p:cNvPicPr>
          <p:nvPr/>
        </p:nvPicPr>
        <p:blipFill rotWithShape="1">
          <a:blip r:embed="rId3"/>
          <a:srcRect b="33353"/>
          <a:stretch/>
        </p:blipFill>
        <p:spPr>
          <a:xfrm rot="16200000">
            <a:off x="7988768" y="2214533"/>
            <a:ext cx="4275117" cy="4081185"/>
          </a:xfrm>
          <a:prstGeom prst="rect">
            <a:avLst/>
          </a:prstGeom>
        </p:spPr>
      </p:pic>
      <p:sp>
        <p:nvSpPr>
          <p:cNvPr id="4" name="Text Placeholder 3">
            <a:extLst>
              <a:ext uri="{FF2B5EF4-FFF2-40B4-BE49-F238E27FC236}">
                <a16:creationId xmlns:a16="http://schemas.microsoft.com/office/drawing/2014/main" id="{E861AF4A-2D1E-4639-A4B1-4DB388893186}"/>
              </a:ext>
            </a:extLst>
          </p:cNvPr>
          <p:cNvSpPr>
            <a:spLocks noGrp="1"/>
          </p:cNvSpPr>
          <p:nvPr>
            <p:ph type="body" sz="half" idx="2"/>
          </p:nvPr>
        </p:nvSpPr>
        <p:spPr>
          <a:xfrm>
            <a:off x="710327" y="1816925"/>
            <a:ext cx="8493050" cy="4275117"/>
          </a:xfrm>
        </p:spPr>
        <p:txBody>
          <a:bodyPr/>
          <a:lstStyle/>
          <a:p>
            <a:r>
              <a:rPr lang="en-US" sz="2000" dirty="0">
                <a:solidFill>
                  <a:srgbClr val="7030A0"/>
                </a:solidFill>
              </a:rPr>
              <a:t>freezemaster</a:t>
            </a:r>
            <a:r>
              <a:rPr lang="en-US" sz="2000" baseline="30000" dirty="0">
                <a:solidFill>
                  <a:srgbClr val="7030A0"/>
                </a:solidFill>
              </a:rPr>
              <a:t>TM</a:t>
            </a:r>
            <a:r>
              <a:rPr lang="en-US" sz="2000" dirty="0">
                <a:solidFill>
                  <a:srgbClr val="7030A0"/>
                </a:solidFill>
              </a:rPr>
              <a:t> antifreeze offers corrosion resistance that </a:t>
            </a:r>
            <a:r>
              <a:rPr lang="en-US" sz="2800" dirty="0">
                <a:solidFill>
                  <a:srgbClr val="7030A0"/>
                </a:solidFill>
              </a:rPr>
              <a:t>outperforms </a:t>
            </a:r>
            <a:endParaRPr lang="en-US" sz="2000" dirty="0">
              <a:solidFill>
                <a:srgbClr val="7030A0"/>
              </a:solidFill>
            </a:endParaRPr>
          </a:p>
          <a:p>
            <a:r>
              <a:rPr lang="en-US" sz="2000" dirty="0">
                <a:solidFill>
                  <a:srgbClr val="7030A0"/>
                </a:solidFill>
              </a:rPr>
              <a:t>the other listed alternative.</a:t>
            </a:r>
          </a:p>
          <a:p>
            <a:endParaRPr lang="en-US" b="0" dirty="0"/>
          </a:p>
          <a:p>
            <a:endParaRPr lang="en-US" b="0" dirty="0"/>
          </a:p>
          <a:p>
            <a:endParaRPr lang="en-US" b="0" dirty="0"/>
          </a:p>
          <a:p>
            <a:endParaRPr lang="en-US" b="0" dirty="0"/>
          </a:p>
          <a:p>
            <a:endParaRPr lang="en-US" sz="100" b="0" dirty="0"/>
          </a:p>
          <a:p>
            <a:endParaRPr lang="en-US" b="0" dirty="0"/>
          </a:p>
          <a:p>
            <a:r>
              <a:rPr lang="en-US" b="0" dirty="0"/>
              <a:t>336 hours of third-party DNA testing found </a:t>
            </a:r>
            <a:r>
              <a:rPr lang="en-US" sz="2400" dirty="0">
                <a:solidFill>
                  <a:srgbClr val="623393"/>
                </a:solidFill>
              </a:rPr>
              <a:t>only </a:t>
            </a:r>
            <a:r>
              <a:rPr lang="en-US" b="0" dirty="0"/>
              <a:t>freezemaster™ antifreeze</a:t>
            </a:r>
          </a:p>
          <a:p>
            <a:r>
              <a:rPr lang="en-US" sz="2400" dirty="0">
                <a:solidFill>
                  <a:srgbClr val="623393"/>
                </a:solidFill>
              </a:rPr>
              <a:t>lacked any sign </a:t>
            </a:r>
            <a:r>
              <a:rPr lang="en-US" b="0" dirty="0"/>
              <a:t>of continued biofouling from bacterial growth. The </a:t>
            </a:r>
          </a:p>
          <a:p>
            <a:r>
              <a:rPr lang="en-US" b="0" dirty="0"/>
              <a:t>other listed antifreeze showed signs of biofouling.</a:t>
            </a:r>
          </a:p>
          <a:p>
            <a:endParaRPr lang="en-US" b="0" dirty="0"/>
          </a:p>
        </p:txBody>
      </p:sp>
      <p:pic>
        <p:nvPicPr>
          <p:cNvPr id="6" name="Picture 5">
            <a:extLst>
              <a:ext uri="{FF2B5EF4-FFF2-40B4-BE49-F238E27FC236}">
                <a16:creationId xmlns:a16="http://schemas.microsoft.com/office/drawing/2014/main" id="{89A53610-80F9-464C-85EA-F7627F1424AC}"/>
              </a:ext>
            </a:extLst>
          </p:cNvPr>
          <p:cNvPicPr>
            <a:picLocks noChangeAspect="1"/>
          </p:cNvPicPr>
          <p:nvPr/>
        </p:nvPicPr>
        <p:blipFill rotWithShape="1">
          <a:blip r:embed="rId4"/>
          <a:srcRect t="6436" b="4092"/>
          <a:stretch/>
        </p:blipFill>
        <p:spPr>
          <a:xfrm>
            <a:off x="1075933" y="2622781"/>
            <a:ext cx="6644195" cy="2014066"/>
          </a:xfrm>
          <a:prstGeom prst="rect">
            <a:avLst/>
          </a:prstGeom>
        </p:spPr>
      </p:pic>
      <p:sp>
        <p:nvSpPr>
          <p:cNvPr id="2" name="Title 1">
            <a:extLst>
              <a:ext uri="{FF2B5EF4-FFF2-40B4-BE49-F238E27FC236}">
                <a16:creationId xmlns:a16="http://schemas.microsoft.com/office/drawing/2014/main" id="{FBAD827B-5880-4A07-B5A7-F02DA7FFD0C1}"/>
              </a:ext>
            </a:extLst>
          </p:cNvPr>
          <p:cNvSpPr>
            <a:spLocks noGrp="1"/>
          </p:cNvSpPr>
          <p:nvPr>
            <p:ph type="title"/>
          </p:nvPr>
        </p:nvSpPr>
        <p:spPr>
          <a:xfrm>
            <a:off x="710327" y="0"/>
            <a:ext cx="7009802" cy="1516283"/>
          </a:xfrm>
        </p:spPr>
        <p:txBody>
          <a:bodyPr/>
          <a:lstStyle/>
          <a:p>
            <a:br>
              <a:rPr lang="en-US" dirty="0"/>
            </a:br>
            <a:br>
              <a:rPr lang="en-US" dirty="0"/>
            </a:br>
            <a:br>
              <a:rPr lang="en-US" dirty="0"/>
            </a:br>
            <a:br>
              <a:rPr lang="en-US" dirty="0"/>
            </a:br>
            <a:br>
              <a:rPr lang="en-US" dirty="0"/>
            </a:br>
            <a:br>
              <a:rPr lang="en-US" dirty="0"/>
            </a:br>
            <a:r>
              <a:rPr lang="en-US" dirty="0"/>
              <a:t>Extra Protection Against</a:t>
            </a:r>
            <a:br>
              <a:rPr lang="en-US" dirty="0"/>
            </a:br>
            <a:r>
              <a:rPr lang="en-US" dirty="0">
                <a:latin typeface="Roboto"/>
              </a:rPr>
              <a:t>Microbiologically Influenced Corrosion (MIC)</a:t>
            </a:r>
            <a:endParaRPr lang="en-US" dirty="0"/>
          </a:p>
        </p:txBody>
      </p:sp>
    </p:spTree>
    <p:extLst>
      <p:ext uri="{BB962C8B-B14F-4D97-AF65-F5344CB8AC3E}">
        <p14:creationId xmlns:p14="http://schemas.microsoft.com/office/powerpoint/2010/main" val="487384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0F4C0-71EC-4536-8E69-ED78051A6704}"/>
              </a:ext>
            </a:extLst>
          </p:cNvPr>
          <p:cNvSpPr>
            <a:spLocks noGrp="1"/>
          </p:cNvSpPr>
          <p:nvPr>
            <p:ph type="title"/>
          </p:nvPr>
        </p:nvSpPr>
        <p:spPr>
          <a:xfrm>
            <a:off x="330433" y="72879"/>
            <a:ext cx="8288478" cy="619173"/>
          </a:xfrm>
        </p:spPr>
        <p:txBody>
          <a:bodyPr/>
          <a:lstStyle/>
          <a:p>
            <a:r>
              <a:rPr lang="en-US" dirty="0"/>
              <a:t>Breakthrough Corrosion Protection</a:t>
            </a:r>
          </a:p>
        </p:txBody>
      </p:sp>
      <p:pic>
        <p:nvPicPr>
          <p:cNvPr id="7" name="Picture 6">
            <a:extLst>
              <a:ext uri="{FF2B5EF4-FFF2-40B4-BE49-F238E27FC236}">
                <a16:creationId xmlns:a16="http://schemas.microsoft.com/office/drawing/2014/main" id="{E06D3182-E3AC-A74D-94FF-5E6BDD38E8A7}"/>
              </a:ext>
            </a:extLst>
          </p:cNvPr>
          <p:cNvPicPr>
            <a:picLocks noChangeAspect="1"/>
          </p:cNvPicPr>
          <p:nvPr/>
        </p:nvPicPr>
        <p:blipFill>
          <a:blip r:embed="rId3"/>
          <a:stretch>
            <a:fillRect/>
          </a:stretch>
        </p:blipFill>
        <p:spPr>
          <a:xfrm>
            <a:off x="4849225" y="1611762"/>
            <a:ext cx="2103436" cy="2074085"/>
          </a:xfrm>
          <a:prstGeom prst="rect">
            <a:avLst/>
          </a:prstGeom>
        </p:spPr>
      </p:pic>
      <p:pic>
        <p:nvPicPr>
          <p:cNvPr id="8" name="Picture 7">
            <a:extLst>
              <a:ext uri="{FF2B5EF4-FFF2-40B4-BE49-F238E27FC236}">
                <a16:creationId xmlns:a16="http://schemas.microsoft.com/office/drawing/2014/main" id="{56E52028-E0E7-8540-B25C-6ED7FEDCDD41}"/>
              </a:ext>
            </a:extLst>
          </p:cNvPr>
          <p:cNvPicPr>
            <a:picLocks noChangeAspect="1"/>
          </p:cNvPicPr>
          <p:nvPr/>
        </p:nvPicPr>
        <p:blipFill>
          <a:blip r:embed="rId4"/>
          <a:stretch>
            <a:fillRect/>
          </a:stretch>
        </p:blipFill>
        <p:spPr>
          <a:xfrm>
            <a:off x="9717282" y="1611762"/>
            <a:ext cx="2048920" cy="2078331"/>
          </a:xfrm>
          <a:prstGeom prst="rect">
            <a:avLst/>
          </a:prstGeom>
        </p:spPr>
      </p:pic>
      <p:sp>
        <p:nvSpPr>
          <p:cNvPr id="13" name="Rectangle 12">
            <a:extLst>
              <a:ext uri="{FF2B5EF4-FFF2-40B4-BE49-F238E27FC236}">
                <a16:creationId xmlns:a16="http://schemas.microsoft.com/office/drawing/2014/main" id="{EF663CEA-3A8F-134D-B95D-511B38BB8DDC}"/>
              </a:ext>
            </a:extLst>
          </p:cNvPr>
          <p:cNvSpPr/>
          <p:nvPr/>
        </p:nvSpPr>
        <p:spPr>
          <a:xfrm>
            <a:off x="8618912" y="1138793"/>
            <a:ext cx="3476868" cy="400110"/>
          </a:xfrm>
          <a:prstGeom prst="rect">
            <a:avLst/>
          </a:prstGeom>
        </p:spPr>
        <p:txBody>
          <a:bodyPr wrap="square">
            <a:spAutoFit/>
          </a:bodyPr>
          <a:lstStyle/>
          <a:p>
            <a:pPr algn="ctr"/>
            <a:r>
              <a:rPr lang="en-US" sz="2000" b="1" dirty="0">
                <a:solidFill>
                  <a:srgbClr val="66666B"/>
                </a:solidFill>
                <a:latin typeface="Arial" panose="020B0604020202020204" pitchFamily="34" charset="0"/>
                <a:cs typeface="Arial" panose="020B0604020202020204" pitchFamily="34" charset="0"/>
              </a:rPr>
              <a:t>freezemaster</a:t>
            </a:r>
            <a:r>
              <a:rPr lang="en-US" sz="2000" b="1" baseline="30000" dirty="0">
                <a:solidFill>
                  <a:srgbClr val="66666B"/>
                </a:solidFill>
                <a:latin typeface="Arial" panose="020B0604020202020204" pitchFamily="34" charset="0"/>
                <a:cs typeface="Arial" panose="020B0604020202020204" pitchFamily="34" charset="0"/>
              </a:rPr>
              <a:t>TM </a:t>
            </a:r>
            <a:r>
              <a:rPr lang="en-US" sz="2000" b="1" dirty="0">
                <a:solidFill>
                  <a:srgbClr val="66666B"/>
                </a:solidFill>
                <a:latin typeface="Arial" panose="020B0604020202020204" pitchFamily="34" charset="0"/>
                <a:cs typeface="Arial" panose="020B0604020202020204" pitchFamily="34" charset="0"/>
              </a:rPr>
              <a:t>Antifreeze</a:t>
            </a:r>
          </a:p>
        </p:txBody>
      </p:sp>
      <p:sp>
        <p:nvSpPr>
          <p:cNvPr id="14" name="Pentagon 13">
            <a:extLst>
              <a:ext uri="{FF2B5EF4-FFF2-40B4-BE49-F238E27FC236}">
                <a16:creationId xmlns:a16="http://schemas.microsoft.com/office/drawing/2014/main" id="{271048BE-8271-BB4E-96D6-A7CCF518B972}"/>
              </a:ext>
            </a:extLst>
          </p:cNvPr>
          <p:cNvSpPr/>
          <p:nvPr/>
        </p:nvSpPr>
        <p:spPr>
          <a:xfrm>
            <a:off x="2892276" y="2409449"/>
            <a:ext cx="1961484" cy="529426"/>
          </a:xfrm>
          <a:prstGeom prst="homePlate">
            <a:avLst/>
          </a:prstGeom>
          <a:solidFill>
            <a:srgbClr val="666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5" name="Rectangle 14">
            <a:extLst>
              <a:ext uri="{FF2B5EF4-FFF2-40B4-BE49-F238E27FC236}">
                <a16:creationId xmlns:a16="http://schemas.microsoft.com/office/drawing/2014/main" id="{BA1234DC-5D51-4546-8E23-2A38A170E844}"/>
              </a:ext>
            </a:extLst>
          </p:cNvPr>
          <p:cNvSpPr/>
          <p:nvPr/>
        </p:nvSpPr>
        <p:spPr>
          <a:xfrm>
            <a:off x="4319480" y="1138793"/>
            <a:ext cx="3162926" cy="400110"/>
          </a:xfrm>
          <a:prstGeom prst="rect">
            <a:avLst/>
          </a:prstGeom>
        </p:spPr>
        <p:txBody>
          <a:bodyPr wrap="square">
            <a:spAutoFit/>
          </a:bodyPr>
          <a:lstStyle/>
          <a:p>
            <a:pPr algn="ctr"/>
            <a:r>
              <a:rPr lang="en-US" sz="2000" b="1" dirty="0">
                <a:solidFill>
                  <a:srgbClr val="66666B"/>
                </a:solidFill>
                <a:latin typeface="Arial" panose="020B0604020202020204" pitchFamily="34" charset="0"/>
                <a:cs typeface="Arial" panose="020B0604020202020204" pitchFamily="34" charset="0"/>
              </a:rPr>
              <a:t>Tyco® LFP™ Antifreeze</a:t>
            </a:r>
          </a:p>
        </p:txBody>
      </p:sp>
      <p:sp>
        <p:nvSpPr>
          <p:cNvPr id="16" name="Rectangle 15">
            <a:extLst>
              <a:ext uri="{FF2B5EF4-FFF2-40B4-BE49-F238E27FC236}">
                <a16:creationId xmlns:a16="http://schemas.microsoft.com/office/drawing/2014/main" id="{33C2A64D-45AA-D94A-85B6-E9388E510DDC}"/>
              </a:ext>
            </a:extLst>
          </p:cNvPr>
          <p:cNvSpPr/>
          <p:nvPr/>
        </p:nvSpPr>
        <p:spPr>
          <a:xfrm>
            <a:off x="2892276" y="2475784"/>
            <a:ext cx="2103436" cy="338554"/>
          </a:xfrm>
          <a:prstGeom prst="rect">
            <a:avLst/>
          </a:prstGeom>
        </p:spPr>
        <p:txBody>
          <a:bodyPr wrap="square">
            <a:spAutoFit/>
          </a:bodyPr>
          <a:lstStyle/>
          <a:p>
            <a:r>
              <a:rPr lang="en-US" sz="1600" b="1" dirty="0">
                <a:solidFill>
                  <a:schemeClr val="bg1"/>
                </a:solidFill>
                <a:latin typeface="Arial" panose="020B0604020202020204" pitchFamily="34" charset="0"/>
                <a:cs typeface="Arial" panose="020B0604020202020204" pitchFamily="34" charset="0"/>
              </a:rPr>
              <a:t>65% Corrosion</a:t>
            </a:r>
          </a:p>
        </p:txBody>
      </p:sp>
      <p:sp>
        <p:nvSpPr>
          <p:cNvPr id="17" name="Pentagon 16">
            <a:extLst>
              <a:ext uri="{FF2B5EF4-FFF2-40B4-BE49-F238E27FC236}">
                <a16:creationId xmlns:a16="http://schemas.microsoft.com/office/drawing/2014/main" id="{20E9FBE1-6B3D-0046-B237-A92A083AC882}"/>
              </a:ext>
            </a:extLst>
          </p:cNvPr>
          <p:cNvSpPr/>
          <p:nvPr/>
        </p:nvSpPr>
        <p:spPr>
          <a:xfrm>
            <a:off x="7613846" y="2371666"/>
            <a:ext cx="2103436" cy="567209"/>
          </a:xfrm>
          <a:prstGeom prst="homePlate">
            <a:avLst/>
          </a:prstGeom>
          <a:solidFill>
            <a:srgbClr val="623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8" name="Rectangle 17">
            <a:extLst>
              <a:ext uri="{FF2B5EF4-FFF2-40B4-BE49-F238E27FC236}">
                <a16:creationId xmlns:a16="http://schemas.microsoft.com/office/drawing/2014/main" id="{B67E751D-B3C0-F343-8CCA-4088A3CEF7F0}"/>
              </a:ext>
            </a:extLst>
          </p:cNvPr>
          <p:cNvSpPr/>
          <p:nvPr/>
        </p:nvSpPr>
        <p:spPr>
          <a:xfrm>
            <a:off x="7613846" y="2502842"/>
            <a:ext cx="2044460" cy="338554"/>
          </a:xfrm>
          <a:prstGeom prst="rect">
            <a:avLst/>
          </a:prstGeom>
        </p:spPr>
        <p:txBody>
          <a:bodyPr wrap="square">
            <a:spAutoFit/>
          </a:bodyPr>
          <a:lstStyle/>
          <a:p>
            <a:r>
              <a:rPr lang="en-US" sz="1600" b="1" dirty="0">
                <a:solidFill>
                  <a:schemeClr val="bg1"/>
                </a:solidFill>
                <a:latin typeface="Arial" panose="020B0604020202020204" pitchFamily="34" charset="0"/>
                <a:cs typeface="Arial" panose="020B0604020202020204" pitchFamily="34" charset="0"/>
              </a:rPr>
              <a:t>0% Corrosion</a:t>
            </a:r>
          </a:p>
        </p:txBody>
      </p:sp>
      <p:pic>
        <p:nvPicPr>
          <p:cNvPr id="12" name="Picture 11">
            <a:extLst>
              <a:ext uri="{FF2B5EF4-FFF2-40B4-BE49-F238E27FC236}">
                <a16:creationId xmlns:a16="http://schemas.microsoft.com/office/drawing/2014/main" id="{2D8CB57D-A49A-4DAC-84A7-BC2858597A63}"/>
              </a:ext>
            </a:extLst>
          </p:cNvPr>
          <p:cNvPicPr>
            <a:picLocks noChangeAspect="1"/>
          </p:cNvPicPr>
          <p:nvPr/>
        </p:nvPicPr>
        <p:blipFill rotWithShape="1">
          <a:blip r:embed="rId5"/>
          <a:srcRect l="2300" t="5017" r="63627" b="6315"/>
          <a:stretch/>
        </p:blipFill>
        <p:spPr>
          <a:xfrm>
            <a:off x="4995712" y="3965120"/>
            <a:ext cx="1810463" cy="2367737"/>
          </a:xfrm>
          <a:prstGeom prst="rect">
            <a:avLst/>
          </a:prstGeom>
        </p:spPr>
      </p:pic>
      <p:pic>
        <p:nvPicPr>
          <p:cNvPr id="19" name="Picture 18">
            <a:extLst>
              <a:ext uri="{FF2B5EF4-FFF2-40B4-BE49-F238E27FC236}">
                <a16:creationId xmlns:a16="http://schemas.microsoft.com/office/drawing/2014/main" id="{8029CB16-A523-4CAF-AB2D-7075D6EA1443}"/>
              </a:ext>
            </a:extLst>
          </p:cNvPr>
          <p:cNvPicPr>
            <a:picLocks noChangeAspect="1"/>
          </p:cNvPicPr>
          <p:nvPr/>
        </p:nvPicPr>
        <p:blipFill rotWithShape="1">
          <a:blip r:embed="rId5"/>
          <a:srcRect l="62096" t="4095" r="3831" b="7237"/>
          <a:stretch/>
        </p:blipFill>
        <p:spPr>
          <a:xfrm>
            <a:off x="9836510" y="3965120"/>
            <a:ext cx="1810463" cy="2367735"/>
          </a:xfrm>
          <a:prstGeom prst="rect">
            <a:avLst/>
          </a:prstGeom>
        </p:spPr>
      </p:pic>
      <p:sp>
        <p:nvSpPr>
          <p:cNvPr id="20" name="Pentagon 9">
            <a:extLst>
              <a:ext uri="{FF2B5EF4-FFF2-40B4-BE49-F238E27FC236}">
                <a16:creationId xmlns:a16="http://schemas.microsoft.com/office/drawing/2014/main" id="{6980259A-FBC1-4D1A-8F6F-67F616156843}"/>
              </a:ext>
            </a:extLst>
          </p:cNvPr>
          <p:cNvSpPr/>
          <p:nvPr/>
        </p:nvSpPr>
        <p:spPr>
          <a:xfrm>
            <a:off x="2892276" y="5634442"/>
            <a:ext cx="2103436" cy="538867"/>
          </a:xfrm>
          <a:prstGeom prst="homePlate">
            <a:avLst/>
          </a:prstGeom>
          <a:solidFill>
            <a:srgbClr val="666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3CAC5EF2-ECEB-449B-B1CD-8A7E43E96D9C}"/>
              </a:ext>
            </a:extLst>
          </p:cNvPr>
          <p:cNvSpPr/>
          <p:nvPr/>
        </p:nvSpPr>
        <p:spPr>
          <a:xfrm>
            <a:off x="2849536" y="5733380"/>
            <a:ext cx="1875485" cy="369332"/>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30 days</a:t>
            </a:r>
          </a:p>
        </p:txBody>
      </p:sp>
      <p:sp>
        <p:nvSpPr>
          <p:cNvPr id="22" name="Pentagon 11">
            <a:extLst>
              <a:ext uri="{FF2B5EF4-FFF2-40B4-BE49-F238E27FC236}">
                <a16:creationId xmlns:a16="http://schemas.microsoft.com/office/drawing/2014/main" id="{DD799491-A60B-4268-9BD1-6133C54794F8}"/>
              </a:ext>
            </a:extLst>
          </p:cNvPr>
          <p:cNvSpPr/>
          <p:nvPr/>
        </p:nvSpPr>
        <p:spPr>
          <a:xfrm>
            <a:off x="7613846" y="5634442"/>
            <a:ext cx="2222664" cy="567209"/>
          </a:xfrm>
          <a:prstGeom prst="homePlate">
            <a:avLst/>
          </a:prstGeom>
          <a:solidFill>
            <a:srgbClr val="623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616B6FC6-A373-40EA-8C59-05E10C07F72B}"/>
              </a:ext>
            </a:extLst>
          </p:cNvPr>
          <p:cNvSpPr/>
          <p:nvPr/>
        </p:nvSpPr>
        <p:spPr>
          <a:xfrm>
            <a:off x="7583711" y="5730620"/>
            <a:ext cx="1875485" cy="369332"/>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7 months</a:t>
            </a:r>
          </a:p>
        </p:txBody>
      </p:sp>
      <p:sp>
        <p:nvSpPr>
          <p:cNvPr id="26" name="Rectangle 25">
            <a:extLst>
              <a:ext uri="{FF2B5EF4-FFF2-40B4-BE49-F238E27FC236}">
                <a16:creationId xmlns:a16="http://schemas.microsoft.com/office/drawing/2014/main" id="{02A80BE7-E4F2-4627-9B6E-608236EC2546}"/>
              </a:ext>
            </a:extLst>
          </p:cNvPr>
          <p:cNvSpPr/>
          <p:nvPr/>
        </p:nvSpPr>
        <p:spPr>
          <a:xfrm>
            <a:off x="190080" y="4435508"/>
            <a:ext cx="2462867" cy="707886"/>
          </a:xfrm>
          <a:prstGeom prst="rect">
            <a:avLst/>
          </a:prstGeom>
        </p:spPr>
        <p:txBody>
          <a:bodyPr wrap="square">
            <a:spAutoFit/>
          </a:bodyPr>
          <a:lstStyle/>
          <a:p>
            <a:r>
              <a:rPr lang="en-US" sz="2000" b="1" dirty="0">
                <a:solidFill>
                  <a:srgbClr val="66666B"/>
                </a:solidFill>
                <a:latin typeface="Arial" panose="020B0604020202020204" pitchFamily="34" charset="0"/>
                <a:cs typeface="Arial" panose="020B0604020202020204" pitchFamily="34" charset="0"/>
              </a:rPr>
              <a:t>Long Term Storage Testing</a:t>
            </a:r>
          </a:p>
        </p:txBody>
      </p:sp>
      <p:sp>
        <p:nvSpPr>
          <p:cNvPr id="27" name="Rectangle 26">
            <a:extLst>
              <a:ext uri="{FF2B5EF4-FFF2-40B4-BE49-F238E27FC236}">
                <a16:creationId xmlns:a16="http://schemas.microsoft.com/office/drawing/2014/main" id="{56A3E3D3-9392-4E75-AF48-2C116AA97202}"/>
              </a:ext>
            </a:extLst>
          </p:cNvPr>
          <p:cNvSpPr/>
          <p:nvPr/>
        </p:nvSpPr>
        <p:spPr>
          <a:xfrm>
            <a:off x="190080" y="2288006"/>
            <a:ext cx="2462867" cy="615553"/>
          </a:xfrm>
          <a:prstGeom prst="rect">
            <a:avLst/>
          </a:prstGeom>
        </p:spPr>
        <p:txBody>
          <a:bodyPr wrap="square">
            <a:spAutoFit/>
          </a:bodyPr>
          <a:lstStyle/>
          <a:p>
            <a:r>
              <a:rPr lang="en-US" sz="2000" b="1" dirty="0">
                <a:solidFill>
                  <a:srgbClr val="66666B"/>
                </a:solidFill>
                <a:latin typeface="Arial" panose="020B0604020202020204" pitchFamily="34" charset="0"/>
                <a:cs typeface="Arial" panose="020B0604020202020204" pitchFamily="34" charset="0"/>
              </a:rPr>
              <a:t>IP287 Test</a:t>
            </a:r>
          </a:p>
          <a:p>
            <a:r>
              <a:rPr lang="en-US" sz="1400" b="1" dirty="0">
                <a:solidFill>
                  <a:srgbClr val="66666B"/>
                </a:solidFill>
                <a:latin typeface="Arial" panose="020B0604020202020204" pitchFamily="34" charset="0"/>
                <a:cs typeface="Arial" panose="020B0604020202020204" pitchFamily="34" charset="0"/>
              </a:rPr>
              <a:t>(Modified version)</a:t>
            </a:r>
          </a:p>
        </p:txBody>
      </p:sp>
    </p:spTree>
    <p:extLst>
      <p:ext uri="{BB962C8B-B14F-4D97-AF65-F5344CB8AC3E}">
        <p14:creationId xmlns:p14="http://schemas.microsoft.com/office/powerpoint/2010/main" val="3886995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225F476-2131-5A4E-BFE7-BAB9C4B07692}"/>
              </a:ext>
            </a:extLst>
          </p:cNvPr>
          <p:cNvSpPr txBox="1">
            <a:spLocks/>
          </p:cNvSpPr>
          <p:nvPr/>
        </p:nvSpPr>
        <p:spPr>
          <a:xfrm>
            <a:off x="665018" y="1816925"/>
            <a:ext cx="7207966" cy="316675"/>
          </a:xfrm>
          <a:prstGeom prst="rect">
            <a:avLst/>
          </a:prstGeom>
        </p:spPr>
        <p:txBody>
          <a:bodyPr vert="horz" wrap="none" lIns="0" tIns="0" rIns="0" bIns="0" rtlCol="0">
            <a:noAutofit/>
          </a:bodyPr>
          <a:lstStyle>
            <a:lvl1pPr marL="0" indent="0" algn="l" defTabSz="914400" rtl="0" eaLnBrk="1" latinLnBrk="0" hangingPunct="1">
              <a:lnSpc>
                <a:spcPct val="90000"/>
              </a:lnSpc>
              <a:spcBef>
                <a:spcPts val="1000"/>
              </a:spcBef>
              <a:buFontTx/>
              <a:buNone/>
              <a:defRPr sz="1800" b="1" kern="1200">
                <a:solidFill>
                  <a:srgbClr val="66666B"/>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Tx/>
              <a:buNone/>
              <a:tabLst/>
              <a:defRPr sz="1800" kern="1200">
                <a:solidFill>
                  <a:srgbClr val="66666B"/>
                </a:solidFill>
                <a:latin typeface="Arial" panose="020B0604020202020204" pitchFamily="34" charset="0"/>
                <a:ea typeface="+mn-ea"/>
                <a:cs typeface="Arial" panose="020B0604020202020204" pitchFamily="34" charset="0"/>
              </a:defRPr>
            </a:lvl2pPr>
            <a:lvl3pPr marL="152400" indent="-152400"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3pPr>
            <a:lvl4pPr marL="293688" indent="-153988"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4pPr>
            <a:lvl5pPr marL="411163" indent="-130175"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The following materials are compatible with freezemaster™ antifreeze:</a:t>
            </a:r>
            <a:br>
              <a:rPr lang="en-US" dirty="0"/>
            </a:br>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marL="0" lvl="2" indent="0">
              <a:buNone/>
            </a:pPr>
            <a:r>
              <a:rPr lang="en-US" sz="1200" dirty="0"/>
              <a:t>*Used in valve seals, head adapters, fittings and joints</a:t>
            </a:r>
          </a:p>
          <a:p>
            <a:pPr marL="0" lvl="2" indent="0">
              <a:buNone/>
            </a:pPr>
            <a:r>
              <a:rPr lang="en-US" sz="1200" dirty="0"/>
              <a:t>**Other listed antifreezes are not listed as compatible</a:t>
            </a:r>
          </a:p>
        </p:txBody>
      </p:sp>
      <p:sp>
        <p:nvSpPr>
          <p:cNvPr id="10" name="Title 9">
            <a:extLst>
              <a:ext uri="{FF2B5EF4-FFF2-40B4-BE49-F238E27FC236}">
                <a16:creationId xmlns:a16="http://schemas.microsoft.com/office/drawing/2014/main" id="{5EA64D59-4E56-2548-8BC5-B1FC04D69287}"/>
              </a:ext>
            </a:extLst>
          </p:cNvPr>
          <p:cNvSpPr>
            <a:spLocks noGrp="1"/>
          </p:cNvSpPr>
          <p:nvPr>
            <p:ph type="title"/>
          </p:nvPr>
        </p:nvSpPr>
        <p:spPr>
          <a:xfrm>
            <a:off x="665018" y="0"/>
            <a:ext cx="7861465" cy="1516283"/>
          </a:xfrm>
        </p:spPr>
        <p:txBody>
          <a:bodyPr/>
          <a:lstStyle/>
          <a:p>
            <a:r>
              <a:rPr lang="en-US" dirty="0"/>
              <a:t>Compatibility</a:t>
            </a:r>
          </a:p>
        </p:txBody>
      </p:sp>
      <p:graphicFrame>
        <p:nvGraphicFramePr>
          <p:cNvPr id="2" name="Diagram 1">
            <a:extLst>
              <a:ext uri="{FF2B5EF4-FFF2-40B4-BE49-F238E27FC236}">
                <a16:creationId xmlns:a16="http://schemas.microsoft.com/office/drawing/2014/main" id="{CF25B2D2-EF6E-A242-937B-B5DD9DE61EB7}"/>
              </a:ext>
            </a:extLst>
          </p:cNvPr>
          <p:cNvGraphicFramePr/>
          <p:nvPr>
            <p:extLst>
              <p:ext uri="{D42A27DB-BD31-4B8C-83A1-F6EECF244321}">
                <p14:modId xmlns:p14="http://schemas.microsoft.com/office/powerpoint/2010/main" val="757451242"/>
              </p:ext>
            </p:extLst>
          </p:nvPr>
        </p:nvGraphicFramePr>
        <p:xfrm>
          <a:off x="1503218" y="2434242"/>
          <a:ext cx="8631382" cy="3229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9516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DD252F-D6D3-40F7-A951-70F536F01435}"/>
              </a:ext>
            </a:extLst>
          </p:cNvPr>
          <p:cNvPicPr>
            <a:picLocks noChangeAspect="1"/>
          </p:cNvPicPr>
          <p:nvPr/>
        </p:nvPicPr>
        <p:blipFill rotWithShape="1">
          <a:blip r:embed="rId4"/>
          <a:srcRect l="12048" b="19871"/>
          <a:stretch/>
        </p:blipFill>
        <p:spPr>
          <a:xfrm>
            <a:off x="665019" y="1504053"/>
            <a:ext cx="7540762" cy="4530988"/>
          </a:xfrm>
          <a:prstGeom prst="rect">
            <a:avLst/>
          </a:prstGeom>
        </p:spPr>
      </p:pic>
      <p:sp>
        <p:nvSpPr>
          <p:cNvPr id="2" name="Title 1">
            <a:extLst>
              <a:ext uri="{FF2B5EF4-FFF2-40B4-BE49-F238E27FC236}">
                <a16:creationId xmlns:a16="http://schemas.microsoft.com/office/drawing/2014/main" id="{1022E411-1C62-40BA-8CF8-B07EBB214ECE}"/>
              </a:ext>
            </a:extLst>
          </p:cNvPr>
          <p:cNvSpPr>
            <a:spLocks noGrp="1"/>
          </p:cNvSpPr>
          <p:nvPr>
            <p:ph type="title"/>
          </p:nvPr>
        </p:nvSpPr>
        <p:spPr/>
        <p:txBody>
          <a:bodyPr/>
          <a:lstStyle/>
          <a:p>
            <a:r>
              <a:rPr lang="en-US" dirty="0" err="1"/>
              <a:t>freezemaster™Antifreeze</a:t>
            </a:r>
            <a:r>
              <a:rPr lang="en-US" dirty="0"/>
              <a:t> - System Size Allowances</a:t>
            </a:r>
          </a:p>
        </p:txBody>
      </p:sp>
      <p:sp>
        <p:nvSpPr>
          <p:cNvPr id="10" name="TextBox 9">
            <a:extLst>
              <a:ext uri="{FF2B5EF4-FFF2-40B4-BE49-F238E27FC236}">
                <a16:creationId xmlns:a16="http://schemas.microsoft.com/office/drawing/2014/main" id="{44CAFBE3-34AD-4204-84B5-9E6FA0E84688}"/>
              </a:ext>
            </a:extLst>
          </p:cNvPr>
          <p:cNvSpPr txBox="1"/>
          <p:nvPr/>
        </p:nvSpPr>
        <p:spPr>
          <a:xfrm>
            <a:off x="657466" y="6140541"/>
            <a:ext cx="6487613" cy="461665"/>
          </a:xfrm>
          <a:prstGeom prst="rect">
            <a:avLst/>
          </a:prstGeom>
          <a:noFill/>
        </p:spPr>
        <p:txBody>
          <a:bodyPr wrap="square" rtlCol="0">
            <a:spAutoFit/>
          </a:bodyPr>
          <a:lstStyle/>
          <a:p>
            <a:r>
              <a:rPr lang="en-US" sz="1200" dirty="0">
                <a:solidFill>
                  <a:srgbClr val="66666B"/>
                </a:solidFill>
                <a:latin typeface="Arial" panose="020B0604020202020204" pitchFamily="34" charset="0"/>
                <a:cs typeface="Arial" panose="020B0604020202020204" pitchFamily="34" charset="0"/>
              </a:rPr>
              <a:t>*Refer to the Installation Guide for design parameters and listing limitations.</a:t>
            </a:r>
          </a:p>
          <a:p>
            <a:endParaRPr lang="en-US" sz="1200" dirty="0">
              <a:solidFill>
                <a:srgbClr val="66666B"/>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200C4F5-1BCC-4F9B-97D6-73F94242C2ED}"/>
              </a:ext>
            </a:extLst>
          </p:cNvPr>
          <p:cNvSpPr/>
          <p:nvPr/>
        </p:nvSpPr>
        <p:spPr>
          <a:xfrm>
            <a:off x="4907487" y="4553348"/>
            <a:ext cx="3203780" cy="1151069"/>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DAF557A5-ABEE-4711-908F-2025957A51CB}"/>
              </a:ext>
            </a:extLst>
          </p:cNvPr>
          <p:cNvCxnSpPr>
            <a:cxnSpLocks/>
          </p:cNvCxnSpPr>
          <p:nvPr/>
        </p:nvCxnSpPr>
        <p:spPr>
          <a:xfrm>
            <a:off x="8111267" y="5147036"/>
            <a:ext cx="516366"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73AE0A9-5F74-4BB7-AFBF-F7EEB8C43EE1}"/>
              </a:ext>
            </a:extLst>
          </p:cNvPr>
          <p:cNvSpPr/>
          <p:nvPr/>
        </p:nvSpPr>
        <p:spPr>
          <a:xfrm>
            <a:off x="8369449" y="5288571"/>
            <a:ext cx="3056535" cy="523220"/>
          </a:xfrm>
          <a:prstGeom prst="rect">
            <a:avLst/>
          </a:prstGeom>
        </p:spPr>
        <p:txBody>
          <a:bodyPr wrap="square">
            <a:spAutoFit/>
          </a:bodyPr>
          <a:lstStyle/>
          <a:p>
            <a:pPr algn="ctr"/>
            <a:r>
              <a:rPr lang="en-US" sz="1400" b="1" i="1" dirty="0">
                <a:solidFill>
                  <a:schemeClr val="bg1">
                    <a:lumMod val="50000"/>
                  </a:schemeClr>
                </a:solidFill>
                <a:latin typeface="Arial" panose="020B0604020202020204" pitchFamily="34" charset="0"/>
                <a:cs typeface="Arial" panose="020B0604020202020204" pitchFamily="34" charset="0"/>
              </a:rPr>
              <a:t>The other listed antifreezes are limited to 40 gal in OH I &amp; II</a:t>
            </a:r>
          </a:p>
        </p:txBody>
      </p:sp>
      <p:sp>
        <p:nvSpPr>
          <p:cNvPr id="13" name="Rectangle 12">
            <a:extLst>
              <a:ext uri="{FF2B5EF4-FFF2-40B4-BE49-F238E27FC236}">
                <a16:creationId xmlns:a16="http://schemas.microsoft.com/office/drawing/2014/main" id="{47339004-909B-47BD-8E96-51867C931D20}"/>
              </a:ext>
            </a:extLst>
          </p:cNvPr>
          <p:cNvSpPr/>
          <p:nvPr/>
        </p:nvSpPr>
        <p:spPr>
          <a:xfrm>
            <a:off x="8369450" y="4567165"/>
            <a:ext cx="3056535" cy="707886"/>
          </a:xfrm>
          <a:prstGeom prst="rect">
            <a:avLst/>
          </a:prstGeom>
        </p:spPr>
        <p:txBody>
          <a:bodyPr wrap="square">
            <a:spAutoFit/>
          </a:bodyPr>
          <a:lstStyle/>
          <a:p>
            <a:pPr algn="ctr"/>
            <a:r>
              <a:rPr lang="en-US" sz="2000" b="1" dirty="0">
                <a:solidFill>
                  <a:srgbClr val="623393"/>
                </a:solidFill>
                <a:latin typeface="Arial" panose="020B0604020202020204" pitchFamily="34" charset="0"/>
                <a:cs typeface="Arial" panose="020B0604020202020204" pitchFamily="34" charset="0"/>
              </a:rPr>
              <a:t>EXCLUSIVE TO FREEZEMASTER</a:t>
            </a:r>
          </a:p>
        </p:txBody>
      </p:sp>
      <p:sp>
        <p:nvSpPr>
          <p:cNvPr id="9" name="Rectangle 8">
            <a:extLst>
              <a:ext uri="{FF2B5EF4-FFF2-40B4-BE49-F238E27FC236}">
                <a16:creationId xmlns:a16="http://schemas.microsoft.com/office/drawing/2014/main" id="{E0FB6173-FDAF-4DDF-9BB9-7C398C2DA292}"/>
              </a:ext>
            </a:extLst>
          </p:cNvPr>
          <p:cNvSpPr/>
          <p:nvPr/>
        </p:nvSpPr>
        <p:spPr>
          <a:xfrm>
            <a:off x="8627633" y="1680993"/>
            <a:ext cx="3011528" cy="2308324"/>
          </a:xfrm>
          <a:prstGeom prst="rect">
            <a:avLst/>
          </a:prstGeom>
        </p:spPr>
        <p:txBody>
          <a:bodyPr wrap="square">
            <a:spAutoFit/>
          </a:bodyPr>
          <a:lstStyle/>
          <a:p>
            <a:r>
              <a:rPr lang="en-US" sz="1600" b="1" dirty="0">
                <a:solidFill>
                  <a:schemeClr val="bg1">
                    <a:lumMod val="50000"/>
                  </a:schemeClr>
                </a:solidFill>
                <a:cs typeface="Arial" panose="020B0604020202020204" pitchFamily="34" charset="0"/>
              </a:rPr>
              <a:t>Note that existing systems can be split into several unique systems without using the dry system hydraulic design criteria as long as each system’s volume does not exceed the maximum volume defined in the listing for the occupancy.</a:t>
            </a:r>
          </a:p>
          <a:p>
            <a:pPr marL="457200" indent="-457200">
              <a:buFont typeface="Arial" panose="020B0604020202020204" pitchFamily="34" charset="0"/>
              <a:buChar char="•"/>
            </a:pPr>
            <a:endParaRPr lang="en-US" sz="1600" b="1" dirty="0">
              <a:solidFill>
                <a:schemeClr val="bg1">
                  <a:lumMod val="50000"/>
                </a:schemeClr>
              </a:solidFill>
              <a:cs typeface="Arial" panose="020B0604020202020204" pitchFamily="34" charset="0"/>
            </a:endParaRPr>
          </a:p>
        </p:txBody>
      </p:sp>
    </p:spTree>
    <p:custDataLst>
      <p:tags r:id="rId1"/>
    </p:custDataLst>
    <p:extLst>
      <p:ext uri="{BB962C8B-B14F-4D97-AF65-F5344CB8AC3E}">
        <p14:creationId xmlns:p14="http://schemas.microsoft.com/office/powerpoint/2010/main" val="4182694927"/>
      </p:ext>
    </p:extLst>
  </p:cSld>
  <p:clrMapOvr>
    <a:masterClrMapping/>
  </p:clrMapOvr>
  <mc:AlternateContent xmlns:mc="http://schemas.openxmlformats.org/markup-compatibility/2006" xmlns:p14="http://schemas.microsoft.com/office/powerpoint/2010/main">
    <mc:Choice Requires="p14">
      <p:transition spd="slow" p14:dur="2000" advTm="146391"/>
    </mc:Choice>
    <mc:Fallback xmlns="">
      <p:transition spd="slow" advTm="1463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804C2-4DC7-49E6-AD45-E695D5FE2DC5}"/>
              </a:ext>
            </a:extLst>
          </p:cNvPr>
          <p:cNvSpPr>
            <a:spLocks noGrp="1"/>
          </p:cNvSpPr>
          <p:nvPr>
            <p:ph type="title"/>
          </p:nvPr>
        </p:nvSpPr>
        <p:spPr>
          <a:xfrm>
            <a:off x="665017" y="1"/>
            <a:ext cx="7861465" cy="925158"/>
          </a:xfrm>
        </p:spPr>
        <p:txBody>
          <a:bodyPr/>
          <a:lstStyle/>
          <a:p>
            <a:r>
              <a:rPr lang="en-US" dirty="0"/>
              <a:t>Comparison of Listed Antifreezes</a:t>
            </a:r>
          </a:p>
        </p:txBody>
      </p:sp>
      <p:sp>
        <p:nvSpPr>
          <p:cNvPr id="3" name="TextBox 2">
            <a:extLst>
              <a:ext uri="{FF2B5EF4-FFF2-40B4-BE49-F238E27FC236}">
                <a16:creationId xmlns:a16="http://schemas.microsoft.com/office/drawing/2014/main" id="{9E282745-5BA0-4D4D-B90A-EFA82BFD7EBD}"/>
              </a:ext>
            </a:extLst>
          </p:cNvPr>
          <p:cNvSpPr txBox="1"/>
          <p:nvPr/>
        </p:nvSpPr>
        <p:spPr>
          <a:xfrm>
            <a:off x="557441" y="6018001"/>
            <a:ext cx="6032810" cy="276999"/>
          </a:xfrm>
          <a:prstGeom prst="rect">
            <a:avLst/>
          </a:prstGeom>
          <a:noFill/>
        </p:spPr>
        <p:txBody>
          <a:bodyPr wrap="square" rtlCol="0">
            <a:spAutoFit/>
          </a:bodyPr>
          <a:lstStyle/>
          <a:p>
            <a:r>
              <a:rPr lang="en-US" sz="1200" dirty="0">
                <a:solidFill>
                  <a:schemeClr val="bg1">
                    <a:lumMod val="65000"/>
                  </a:schemeClr>
                </a:solidFill>
              </a:rPr>
              <a:t>*</a:t>
            </a:r>
            <a:r>
              <a:rPr lang="en-US" sz="1200" dirty="0">
                <a:solidFill>
                  <a:srgbClr val="66666B"/>
                </a:solidFill>
                <a:latin typeface="Arial" panose="020B0604020202020204" pitchFamily="34" charset="0"/>
                <a:cs typeface="Arial" panose="020B0604020202020204" pitchFamily="34" charset="0"/>
              </a:rPr>
              <a:t>Refer to the manufacturer’s installation documents for specific design criteria</a:t>
            </a:r>
            <a:endParaRPr lang="en-US" dirty="0">
              <a:solidFill>
                <a:srgbClr val="66666B"/>
              </a:solidFill>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E8D76E46-B603-6E8B-252B-C87A3CCB1A04}"/>
              </a:ext>
            </a:extLst>
          </p:cNvPr>
          <p:cNvGraphicFramePr>
            <a:graphicFrameLocks noGrp="1"/>
          </p:cNvGraphicFramePr>
          <p:nvPr>
            <p:extLst>
              <p:ext uri="{D42A27DB-BD31-4B8C-83A1-F6EECF244321}">
                <p14:modId xmlns:p14="http://schemas.microsoft.com/office/powerpoint/2010/main" val="3553375590"/>
              </p:ext>
            </p:extLst>
          </p:nvPr>
        </p:nvGraphicFramePr>
        <p:xfrm>
          <a:off x="283029" y="1486319"/>
          <a:ext cx="11625942" cy="4044093"/>
        </p:xfrm>
        <a:graphic>
          <a:graphicData uri="http://schemas.openxmlformats.org/drawingml/2006/table">
            <a:tbl>
              <a:tblPr firstRow="1" firstCol="1" bandRow="1">
                <a:tableStyleId>{5C22544A-7EE6-4342-B048-85BDC9FD1C3A}</a:tableStyleId>
              </a:tblPr>
              <a:tblGrid>
                <a:gridCol w="1858496">
                  <a:extLst>
                    <a:ext uri="{9D8B030D-6E8A-4147-A177-3AD203B41FA5}">
                      <a16:colId xmlns:a16="http://schemas.microsoft.com/office/drawing/2014/main" val="1109432694"/>
                    </a:ext>
                  </a:extLst>
                </a:gridCol>
                <a:gridCol w="808504">
                  <a:extLst>
                    <a:ext uri="{9D8B030D-6E8A-4147-A177-3AD203B41FA5}">
                      <a16:colId xmlns:a16="http://schemas.microsoft.com/office/drawing/2014/main" val="2054559103"/>
                    </a:ext>
                  </a:extLst>
                </a:gridCol>
                <a:gridCol w="914400">
                  <a:extLst>
                    <a:ext uri="{9D8B030D-6E8A-4147-A177-3AD203B41FA5}">
                      <a16:colId xmlns:a16="http://schemas.microsoft.com/office/drawing/2014/main" val="2746699762"/>
                    </a:ext>
                  </a:extLst>
                </a:gridCol>
                <a:gridCol w="748887">
                  <a:extLst>
                    <a:ext uri="{9D8B030D-6E8A-4147-A177-3AD203B41FA5}">
                      <a16:colId xmlns:a16="http://schemas.microsoft.com/office/drawing/2014/main" val="936801157"/>
                    </a:ext>
                  </a:extLst>
                </a:gridCol>
                <a:gridCol w="1058141">
                  <a:extLst>
                    <a:ext uri="{9D8B030D-6E8A-4147-A177-3AD203B41FA5}">
                      <a16:colId xmlns:a16="http://schemas.microsoft.com/office/drawing/2014/main" val="804593181"/>
                    </a:ext>
                  </a:extLst>
                </a:gridCol>
                <a:gridCol w="1012372">
                  <a:extLst>
                    <a:ext uri="{9D8B030D-6E8A-4147-A177-3AD203B41FA5}">
                      <a16:colId xmlns:a16="http://schemas.microsoft.com/office/drawing/2014/main" val="3172182941"/>
                    </a:ext>
                  </a:extLst>
                </a:gridCol>
                <a:gridCol w="1001485">
                  <a:extLst>
                    <a:ext uri="{9D8B030D-6E8A-4147-A177-3AD203B41FA5}">
                      <a16:colId xmlns:a16="http://schemas.microsoft.com/office/drawing/2014/main" val="319719711"/>
                    </a:ext>
                  </a:extLst>
                </a:gridCol>
                <a:gridCol w="1012372">
                  <a:extLst>
                    <a:ext uri="{9D8B030D-6E8A-4147-A177-3AD203B41FA5}">
                      <a16:colId xmlns:a16="http://schemas.microsoft.com/office/drawing/2014/main" val="1087532815"/>
                    </a:ext>
                  </a:extLst>
                </a:gridCol>
                <a:gridCol w="1197428">
                  <a:extLst>
                    <a:ext uri="{9D8B030D-6E8A-4147-A177-3AD203B41FA5}">
                      <a16:colId xmlns:a16="http://schemas.microsoft.com/office/drawing/2014/main" val="1087163596"/>
                    </a:ext>
                  </a:extLst>
                </a:gridCol>
                <a:gridCol w="762000">
                  <a:extLst>
                    <a:ext uri="{9D8B030D-6E8A-4147-A177-3AD203B41FA5}">
                      <a16:colId xmlns:a16="http://schemas.microsoft.com/office/drawing/2014/main" val="1475282356"/>
                    </a:ext>
                  </a:extLst>
                </a:gridCol>
                <a:gridCol w="1251857">
                  <a:extLst>
                    <a:ext uri="{9D8B030D-6E8A-4147-A177-3AD203B41FA5}">
                      <a16:colId xmlns:a16="http://schemas.microsoft.com/office/drawing/2014/main" val="827052654"/>
                    </a:ext>
                  </a:extLst>
                </a:gridCol>
              </a:tblGrid>
              <a:tr h="1504424">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Antifreeze Brand</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solidFill>
                      <a:srgbClr val="623393"/>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Minimum Use Temp</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solidFill>
                      <a:srgbClr val="623393"/>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Freeze Point Temp</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solidFill>
                      <a:srgbClr val="623393"/>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UL-Listed for use with </a:t>
                      </a:r>
                      <a:r>
                        <a:rPr lang="en-US" sz="1400" dirty="0" err="1">
                          <a:effectLst/>
                          <a:latin typeface="Arial" panose="020B0604020202020204" pitchFamily="34" charset="0"/>
                          <a:cs typeface="Arial" panose="020B0604020202020204" pitchFamily="34" charset="0"/>
                        </a:rPr>
                        <a:t>galv</a:t>
                      </a:r>
                      <a:r>
                        <a:rPr lang="en-US" sz="1400" dirty="0">
                          <a:effectLst/>
                          <a:latin typeface="Arial" panose="020B0604020202020204" pitchFamily="34" charset="0"/>
                          <a:cs typeface="Arial" panose="020B0604020202020204" pitchFamily="34" charset="0"/>
                        </a:rPr>
                        <a:t> pipe?</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solidFill>
                      <a:srgbClr val="623393"/>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Ordinary Hazard System I &amp; II Volume Limitation</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solidFill>
                      <a:srgbClr val="623393"/>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NFPA 13 Light Hazard System Volume Limitation</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solidFill>
                      <a:srgbClr val="623393"/>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NFPA 13R Residential System Volume Limitations</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623393"/>
                    </a:solidFill>
                  </a:tcPr>
                </a:tc>
                <a:tc>
                  <a:txBody>
                    <a:bodyPr/>
                    <a:lstStyle/>
                    <a:p>
                      <a:pPr marL="0" marR="0" algn="ctr">
                        <a:spcBef>
                          <a:spcPts val="0"/>
                        </a:spcBef>
                        <a:spcAft>
                          <a:spcPts val="0"/>
                        </a:spcAft>
                      </a:pPr>
                      <a:r>
                        <a:rPr lang="en-US" sz="1400">
                          <a:effectLst/>
                          <a:latin typeface="Arial" panose="020B0604020202020204" pitchFamily="34" charset="0"/>
                          <a:cs typeface="Arial" panose="020B0604020202020204" pitchFamily="34" charset="0"/>
                        </a:rPr>
                        <a:t>NFPA 13D Residential System Volume Limitations</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623393"/>
                    </a:solidFill>
                  </a:tcPr>
                </a:tc>
                <a:tc>
                  <a:txBody>
                    <a:bodyPr/>
                    <a:lstStyle/>
                    <a:p>
                      <a:pPr marL="0" marR="0" algn="ctr">
                        <a:spcBef>
                          <a:spcPts val="0"/>
                        </a:spcBef>
                        <a:spcAft>
                          <a:spcPts val="0"/>
                        </a:spcAft>
                      </a:pPr>
                      <a:r>
                        <a:rPr lang="en-US" sz="1400">
                          <a:effectLst/>
                          <a:latin typeface="Arial" panose="020B0604020202020204" pitchFamily="34" charset="0"/>
                          <a:cs typeface="Arial" panose="020B0604020202020204" pitchFamily="34" charset="0"/>
                        </a:rPr>
                        <a:t>Minimum Pressure Requirement</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solidFill>
                      <a:srgbClr val="623393"/>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Liquid Color</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solidFill>
                      <a:srgbClr val="623393"/>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Testing Procedure</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solidFill>
                      <a:srgbClr val="623393"/>
                    </a:solidFill>
                  </a:tcPr>
                </a:tc>
                <a:extLst>
                  <a:ext uri="{0D108BD9-81ED-4DB2-BD59-A6C34878D82A}">
                    <a16:rowId xmlns:a16="http://schemas.microsoft.com/office/drawing/2014/main" val="1551222066"/>
                  </a:ext>
                </a:extLst>
              </a:tr>
              <a:tr h="596740">
                <a:tc>
                  <a:txBody>
                    <a:bodyPr/>
                    <a:lstStyle/>
                    <a:p>
                      <a:pPr marL="0" marR="0">
                        <a:spcBef>
                          <a:spcPts val="0"/>
                        </a:spcBef>
                        <a:spcAft>
                          <a:spcPts val="0"/>
                        </a:spcAft>
                      </a:pPr>
                      <a:r>
                        <a:rPr lang="en-US" sz="1400" dirty="0">
                          <a:effectLst/>
                          <a:latin typeface="Arial" panose="020B0604020202020204" pitchFamily="34" charset="0"/>
                          <a:cs typeface="Arial" panose="020B0604020202020204" pitchFamily="34" charset="0"/>
                        </a:rPr>
                        <a:t>freezemaster™ antifreeze</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solidFill>
                      <a:srgbClr val="623393"/>
                    </a:solidFill>
                  </a:tcPr>
                </a:tc>
                <a:tc>
                  <a:txBody>
                    <a:bodyPr/>
                    <a:lstStyle/>
                    <a:p>
                      <a:pPr marL="0" marR="0" algn="ctr">
                        <a:spcBef>
                          <a:spcPts val="0"/>
                        </a:spcBef>
                        <a:spcAft>
                          <a:spcPts val="0"/>
                        </a:spcAft>
                      </a:pPr>
                      <a:r>
                        <a:rPr lang="en-US" sz="1600" dirty="0">
                          <a:effectLst/>
                          <a:latin typeface="Arial" panose="020B0604020202020204" pitchFamily="34" charset="0"/>
                          <a:cs typeface="Arial" panose="020B0604020202020204" pitchFamily="34" charset="0"/>
                        </a:rPr>
                        <a:t>(-12°F)</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(-15°F)</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tc>
                <a:tc>
                  <a:txBody>
                    <a:bodyPr/>
                    <a:lstStyle/>
                    <a:p>
                      <a:pPr marL="0" marR="0" algn="ctr">
                        <a:spcBef>
                          <a:spcPts val="0"/>
                        </a:spcBef>
                        <a:spcAft>
                          <a:spcPts val="0"/>
                        </a:spcAft>
                      </a:pPr>
                      <a:r>
                        <a:rPr lang="en-US" sz="1600" b="1" dirty="0">
                          <a:solidFill>
                            <a:srgbClr val="00B050"/>
                          </a:solidFill>
                          <a:effectLst/>
                          <a:latin typeface="Arial" panose="020B0604020202020204" pitchFamily="34" charset="0"/>
                          <a:cs typeface="Arial" panose="020B0604020202020204" pitchFamily="34" charset="0"/>
                        </a:rPr>
                        <a:t>Yes</a:t>
                      </a:r>
                      <a:endParaRPr lang="en-US" sz="1600" b="1"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tc>
                <a:tc>
                  <a:txBody>
                    <a:bodyPr/>
                    <a:lstStyle/>
                    <a:p>
                      <a:pPr marL="0" marR="0" algn="ctr">
                        <a:spcBef>
                          <a:spcPts val="0"/>
                        </a:spcBef>
                        <a:spcAft>
                          <a:spcPts val="0"/>
                        </a:spcAft>
                      </a:pPr>
                      <a:r>
                        <a:rPr lang="en-US" sz="1600" b="1" dirty="0">
                          <a:solidFill>
                            <a:srgbClr val="00B050"/>
                          </a:solidFill>
                          <a:effectLst/>
                          <a:latin typeface="Arial" panose="020B0604020202020204" pitchFamily="34" charset="0"/>
                          <a:cs typeface="Arial" panose="020B0604020202020204" pitchFamily="34" charset="0"/>
                        </a:rPr>
                        <a:t>375 gal</a:t>
                      </a:r>
                      <a:endParaRPr lang="en-US" sz="1600" b="1"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500 gal</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500 gal</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500 gal</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600" dirty="0">
                          <a:effectLst/>
                          <a:latin typeface="Arial" panose="020B0604020202020204" pitchFamily="34" charset="0"/>
                          <a:cs typeface="Arial" panose="020B0604020202020204" pitchFamily="34" charset="0"/>
                        </a:rPr>
                        <a:t>None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tc>
                <a:tc>
                  <a:txBody>
                    <a:bodyPr/>
                    <a:lstStyle/>
                    <a:p>
                      <a:pPr marL="0" marR="0" algn="ctr">
                        <a:spcBef>
                          <a:spcPts val="0"/>
                        </a:spcBef>
                        <a:spcAft>
                          <a:spcPts val="0"/>
                        </a:spcAft>
                      </a:pPr>
                      <a:r>
                        <a:rPr lang="en-US" sz="1600" b="1" dirty="0">
                          <a:solidFill>
                            <a:srgbClr val="00B050"/>
                          </a:solidFill>
                          <a:effectLst/>
                          <a:latin typeface="Arial" panose="020B0604020202020204" pitchFamily="34" charset="0"/>
                          <a:cs typeface="Arial" panose="020B0604020202020204" pitchFamily="34" charset="0"/>
                        </a:rPr>
                        <a:t>Blue</a:t>
                      </a:r>
                      <a:endParaRPr lang="en-US" sz="1600" b="1"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tc>
                <a:tc>
                  <a:txBody>
                    <a:bodyPr/>
                    <a:lstStyle/>
                    <a:p>
                      <a:pPr marL="0" marR="0" algn="ctr">
                        <a:spcBef>
                          <a:spcPts val="0"/>
                        </a:spcBef>
                        <a:spcAft>
                          <a:spcPts val="0"/>
                        </a:spcAft>
                      </a:pPr>
                      <a:r>
                        <a:rPr lang="en-US" sz="1400">
                          <a:effectLst/>
                          <a:latin typeface="Arial" panose="020B0604020202020204" pitchFamily="34" charset="0"/>
                          <a:cs typeface="Arial" panose="020B0604020202020204" pitchFamily="34" charset="0"/>
                        </a:rPr>
                        <a:t>Refractometer</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tc>
                <a:extLst>
                  <a:ext uri="{0D108BD9-81ED-4DB2-BD59-A6C34878D82A}">
                    <a16:rowId xmlns:a16="http://schemas.microsoft.com/office/drawing/2014/main" val="2646849629"/>
                  </a:ext>
                </a:extLst>
              </a:tr>
              <a:tr h="596740">
                <a:tc>
                  <a:txBody>
                    <a:bodyPr/>
                    <a:lstStyle/>
                    <a:p>
                      <a:pPr marL="0" marR="0">
                        <a:spcBef>
                          <a:spcPts val="0"/>
                        </a:spcBef>
                        <a:spcAft>
                          <a:spcPts val="0"/>
                        </a:spcAft>
                      </a:pPr>
                      <a:r>
                        <a:rPr lang="en-US" sz="1400" dirty="0">
                          <a:effectLst/>
                          <a:latin typeface="Arial" panose="020B0604020202020204" pitchFamily="34" charset="0"/>
                          <a:cs typeface="Arial" panose="020B0604020202020204" pitchFamily="34" charset="0"/>
                        </a:rPr>
                        <a:t>Noble®</a:t>
                      </a:r>
                    </a:p>
                    <a:p>
                      <a:pPr marL="0" marR="0">
                        <a:spcBef>
                          <a:spcPts val="0"/>
                        </a:spcBef>
                        <a:spcAft>
                          <a:spcPts val="0"/>
                        </a:spcAft>
                      </a:pPr>
                      <a:r>
                        <a:rPr lang="en-US" sz="1400" dirty="0">
                          <a:effectLst/>
                          <a:latin typeface="Arial" panose="020B0604020202020204" pitchFamily="34" charset="0"/>
                          <a:cs typeface="Arial" panose="020B0604020202020204" pitchFamily="34" charset="0"/>
                        </a:rPr>
                        <a:t>Eliminator 1330</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solidFill>
                      <a:srgbClr val="623393"/>
                    </a:solidFill>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(-17° F)</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(-20 F)</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No</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40 gal</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tc>
                <a:tc>
                  <a:txBody>
                    <a:bodyPr/>
                    <a:lstStyle/>
                    <a:p>
                      <a:pPr marL="0" marR="0" algn="ctr">
                        <a:spcBef>
                          <a:spcPts val="0"/>
                        </a:spcBef>
                        <a:spcAft>
                          <a:spcPts val="0"/>
                        </a:spcAft>
                      </a:pPr>
                      <a:r>
                        <a:rPr lang="en-US" sz="1600" b="1" dirty="0">
                          <a:solidFill>
                            <a:srgbClr val="FF0000"/>
                          </a:solidFill>
                          <a:effectLst/>
                          <a:latin typeface="Arial" panose="020B0604020202020204" pitchFamily="34" charset="0"/>
                          <a:cs typeface="Arial" panose="020B0604020202020204" pitchFamily="34" charset="0"/>
                        </a:rPr>
                        <a:t>40 gal</a:t>
                      </a:r>
                      <a:endParaRPr lang="en-US" sz="16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500 gal</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500 gal</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600" b="1" dirty="0">
                          <a:solidFill>
                            <a:srgbClr val="FF0000"/>
                          </a:solidFill>
                          <a:effectLst/>
                          <a:latin typeface="Arial" panose="020B0604020202020204" pitchFamily="34" charset="0"/>
                          <a:cs typeface="Arial" panose="020B0604020202020204" pitchFamily="34" charset="0"/>
                        </a:rPr>
                        <a:t>20 psi below</a:t>
                      </a:r>
                    </a:p>
                    <a:p>
                      <a:pPr marL="0" marR="0" algn="ctr">
                        <a:spcBef>
                          <a:spcPts val="0"/>
                        </a:spcBef>
                        <a:spcAft>
                          <a:spcPts val="0"/>
                        </a:spcAft>
                      </a:pPr>
                      <a:r>
                        <a:rPr lang="en-US" sz="1600" b="1" dirty="0">
                          <a:solidFill>
                            <a:srgbClr val="FF0000"/>
                          </a:solidFill>
                          <a:effectLst/>
                          <a:latin typeface="Arial" panose="020B0604020202020204" pitchFamily="34" charset="0"/>
                          <a:cs typeface="Arial" panose="020B0604020202020204" pitchFamily="34" charset="0"/>
                        </a:rPr>
                        <a:t>(-13.3F)</a:t>
                      </a:r>
                      <a:endParaRPr lang="en-US" sz="16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tc>
                <a:tc>
                  <a:txBody>
                    <a:bodyPr/>
                    <a:lstStyle/>
                    <a:p>
                      <a:pPr marL="0" marR="0" algn="ctr">
                        <a:spcBef>
                          <a:spcPts val="0"/>
                        </a:spcBef>
                        <a:spcAft>
                          <a:spcPts val="0"/>
                        </a:spcAft>
                      </a:pPr>
                      <a:r>
                        <a:rPr lang="en-US" sz="1400" b="1" dirty="0">
                          <a:solidFill>
                            <a:srgbClr val="00B050"/>
                          </a:solidFill>
                          <a:effectLst/>
                          <a:latin typeface="Arial" panose="020B0604020202020204" pitchFamily="34" charset="0"/>
                          <a:cs typeface="Arial" panose="020B0604020202020204" pitchFamily="34" charset="0"/>
                        </a:rPr>
                        <a:t>Orange</a:t>
                      </a:r>
                      <a:endParaRPr lang="en-US" sz="1400" b="1"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tc>
                <a:tc>
                  <a:txBody>
                    <a:bodyPr/>
                    <a:lstStyle/>
                    <a:p>
                      <a:pPr marL="0" marR="0" algn="ctr">
                        <a:spcBef>
                          <a:spcPts val="0"/>
                        </a:spcBef>
                        <a:spcAft>
                          <a:spcPts val="0"/>
                        </a:spcAft>
                      </a:pPr>
                      <a:r>
                        <a:rPr lang="en-US" sz="1400" b="1" dirty="0">
                          <a:solidFill>
                            <a:srgbClr val="FF0000"/>
                          </a:solidFill>
                          <a:effectLst/>
                          <a:latin typeface="Arial" panose="020B0604020202020204" pitchFamily="34" charset="0"/>
                          <a:cs typeface="Arial" panose="020B0604020202020204" pitchFamily="34" charset="0"/>
                        </a:rPr>
                        <a:t>Hydrometer</a:t>
                      </a:r>
                      <a:endParaRPr lang="en-US" sz="14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tc>
                <a:extLst>
                  <a:ext uri="{0D108BD9-81ED-4DB2-BD59-A6C34878D82A}">
                    <a16:rowId xmlns:a16="http://schemas.microsoft.com/office/drawing/2014/main" val="31114816"/>
                  </a:ext>
                </a:extLst>
              </a:tr>
              <a:tr h="596740">
                <a:tc>
                  <a:txBody>
                    <a:bodyPr/>
                    <a:lstStyle/>
                    <a:p>
                      <a:pPr marL="0" marR="0">
                        <a:spcBef>
                          <a:spcPts val="0"/>
                        </a:spcBef>
                        <a:spcAft>
                          <a:spcPts val="0"/>
                        </a:spcAft>
                      </a:pPr>
                      <a:r>
                        <a:rPr lang="en-US" sz="1400" dirty="0">
                          <a:effectLst/>
                          <a:latin typeface="Arial" panose="020B0604020202020204" pitchFamily="34" charset="0"/>
                          <a:cs typeface="Arial" panose="020B0604020202020204" pitchFamily="34" charset="0"/>
                        </a:rPr>
                        <a:t>Tyco® LFP</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solidFill>
                      <a:srgbClr val="623393"/>
                    </a:solidFill>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(-10°F)</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(-13°F)</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No</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40 gal</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500 gal</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500 gal</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500 gal</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None</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tc>
                <a:tc>
                  <a:txBody>
                    <a:bodyPr/>
                    <a:lstStyle/>
                    <a:p>
                      <a:pPr marL="0" marR="0" algn="ctr">
                        <a:spcBef>
                          <a:spcPts val="0"/>
                        </a:spcBef>
                        <a:spcAft>
                          <a:spcPts val="0"/>
                        </a:spcAft>
                      </a:pPr>
                      <a:r>
                        <a:rPr lang="en-US" sz="1600" dirty="0">
                          <a:effectLst/>
                          <a:latin typeface="Arial" panose="020B0604020202020204" pitchFamily="34" charset="0"/>
                          <a:cs typeface="Arial" panose="020B0604020202020204" pitchFamily="34" charset="0"/>
                        </a:rPr>
                        <a:t>Clear</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tc>
                <a:tc>
                  <a:txBody>
                    <a:bodyPr/>
                    <a:lstStyle/>
                    <a:p>
                      <a:pPr marL="0" marR="0" algn="ctr">
                        <a:spcBef>
                          <a:spcPts val="0"/>
                        </a:spcBef>
                        <a:spcAft>
                          <a:spcPts val="0"/>
                        </a:spcAft>
                      </a:pPr>
                      <a:r>
                        <a:rPr lang="en-US" sz="1400">
                          <a:effectLst/>
                          <a:latin typeface="Arial" panose="020B0604020202020204" pitchFamily="34" charset="0"/>
                          <a:cs typeface="Arial" panose="020B0604020202020204" pitchFamily="34" charset="0"/>
                        </a:rPr>
                        <a:t>Refractometer</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tc>
                <a:extLst>
                  <a:ext uri="{0D108BD9-81ED-4DB2-BD59-A6C34878D82A}">
                    <a16:rowId xmlns:a16="http://schemas.microsoft.com/office/drawing/2014/main" val="3124787371"/>
                  </a:ext>
                </a:extLst>
              </a:tr>
              <a:tr h="614669">
                <a:tc>
                  <a:txBody>
                    <a:bodyPr/>
                    <a:lstStyle/>
                    <a:p>
                      <a:pPr marL="0" marR="0">
                        <a:spcBef>
                          <a:spcPts val="0"/>
                        </a:spcBef>
                        <a:spcAft>
                          <a:spcPts val="0"/>
                        </a:spcAft>
                      </a:pPr>
                      <a:r>
                        <a:rPr lang="en-US" sz="1400" dirty="0">
                          <a:effectLst/>
                          <a:latin typeface="Arial" panose="020B0604020202020204" pitchFamily="34" charset="0"/>
                          <a:cs typeface="Arial" panose="020B0604020202020204" pitchFamily="34" charset="0"/>
                        </a:rPr>
                        <a:t>Tyco® LFP+</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solidFill>
                      <a:srgbClr val="623393"/>
                    </a:solidFill>
                  </a:tcPr>
                </a:tc>
                <a:tc>
                  <a:txBody>
                    <a:bodyPr/>
                    <a:lstStyle/>
                    <a:p>
                      <a:pPr marL="0" marR="0" algn="ctr">
                        <a:spcBef>
                          <a:spcPts val="0"/>
                        </a:spcBef>
                        <a:spcAft>
                          <a:spcPts val="0"/>
                        </a:spcAft>
                      </a:pPr>
                      <a:r>
                        <a:rPr lang="en-US" sz="1600" dirty="0">
                          <a:effectLst/>
                          <a:latin typeface="Arial" panose="020B0604020202020204" pitchFamily="34" charset="0"/>
                          <a:cs typeface="Arial" panose="020B0604020202020204" pitchFamily="34" charset="0"/>
                        </a:rPr>
                        <a:t>(-25°F)</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(-28.5°F)</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tc>
                <a:tc>
                  <a:txBody>
                    <a:bodyPr/>
                    <a:lstStyle/>
                    <a:p>
                      <a:pPr marL="0" marR="0" algn="ctr">
                        <a:spcBef>
                          <a:spcPts val="0"/>
                        </a:spcBef>
                        <a:spcAft>
                          <a:spcPts val="0"/>
                        </a:spcAft>
                      </a:pPr>
                      <a:r>
                        <a:rPr lang="en-US" sz="1600" dirty="0">
                          <a:effectLst/>
                          <a:latin typeface="Arial" panose="020B0604020202020204" pitchFamily="34" charset="0"/>
                          <a:cs typeface="Arial" panose="020B0604020202020204" pitchFamily="34" charset="0"/>
                        </a:rPr>
                        <a:t>No</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40 gal</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500 gal</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500 gal</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500 gal</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spcBef>
                          <a:spcPts val="0"/>
                        </a:spcBef>
                        <a:spcAft>
                          <a:spcPts val="0"/>
                        </a:spcAft>
                      </a:pPr>
                      <a:r>
                        <a:rPr lang="en-US" sz="1600" b="1" dirty="0">
                          <a:solidFill>
                            <a:srgbClr val="FF0000"/>
                          </a:solidFill>
                          <a:effectLst/>
                          <a:latin typeface="Arial" panose="020B0604020202020204" pitchFamily="34" charset="0"/>
                          <a:cs typeface="Arial" panose="020B0604020202020204" pitchFamily="34" charset="0"/>
                        </a:rPr>
                        <a:t>20 psi</a:t>
                      </a:r>
                      <a:endParaRPr lang="en-US" sz="16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tc>
                <a:tc>
                  <a:txBody>
                    <a:bodyPr/>
                    <a:lstStyle/>
                    <a:p>
                      <a:pPr marL="0" marR="0" algn="ctr">
                        <a:spcBef>
                          <a:spcPts val="0"/>
                        </a:spcBef>
                        <a:spcAft>
                          <a:spcPts val="0"/>
                        </a:spcAft>
                      </a:pPr>
                      <a:r>
                        <a:rPr lang="en-US" sz="1600" dirty="0">
                          <a:effectLst/>
                          <a:latin typeface="Arial" panose="020B0604020202020204" pitchFamily="34" charset="0"/>
                          <a:cs typeface="Arial" panose="020B0604020202020204" pitchFamily="34" charset="0"/>
                        </a:rPr>
                        <a:t>Clear</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Refractometer</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51667" marR="51667" marT="0" marB="0" anchor="ctr"/>
                </a:tc>
                <a:extLst>
                  <a:ext uri="{0D108BD9-81ED-4DB2-BD59-A6C34878D82A}">
                    <a16:rowId xmlns:a16="http://schemas.microsoft.com/office/drawing/2014/main" val="1864245594"/>
                  </a:ext>
                </a:extLst>
              </a:tr>
            </a:tbl>
          </a:graphicData>
        </a:graphic>
      </p:graphicFrame>
    </p:spTree>
    <p:extLst>
      <p:ext uri="{BB962C8B-B14F-4D97-AF65-F5344CB8AC3E}">
        <p14:creationId xmlns:p14="http://schemas.microsoft.com/office/powerpoint/2010/main" val="2530886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1256-CE35-42CE-BDC9-8BB3F75AECAB}"/>
              </a:ext>
            </a:extLst>
          </p:cNvPr>
          <p:cNvSpPr>
            <a:spLocks noGrp="1"/>
          </p:cNvSpPr>
          <p:nvPr>
            <p:ph type="title"/>
          </p:nvPr>
        </p:nvSpPr>
        <p:spPr/>
        <p:txBody>
          <a:bodyPr/>
          <a:lstStyle/>
          <a:p>
            <a:r>
              <a:rPr lang="en-US" dirty="0"/>
              <a:t>freezemaster™ Installation Guidance</a:t>
            </a:r>
          </a:p>
        </p:txBody>
      </p:sp>
      <p:sp>
        <p:nvSpPr>
          <p:cNvPr id="5" name="TextBox 4">
            <a:extLst>
              <a:ext uri="{FF2B5EF4-FFF2-40B4-BE49-F238E27FC236}">
                <a16:creationId xmlns:a16="http://schemas.microsoft.com/office/drawing/2014/main" id="{7DDD8784-7C91-414F-924C-D9850CEF549A}"/>
              </a:ext>
            </a:extLst>
          </p:cNvPr>
          <p:cNvSpPr txBox="1"/>
          <p:nvPr/>
        </p:nvSpPr>
        <p:spPr>
          <a:xfrm>
            <a:off x="665017" y="1717289"/>
            <a:ext cx="10954554" cy="3970318"/>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66666B"/>
                </a:solidFill>
                <a:latin typeface="Arial" panose="020B0604020202020204" pitchFamily="34" charset="0"/>
                <a:cs typeface="Arial" panose="020B0604020202020204" pitchFamily="34" charset="0"/>
              </a:rPr>
              <a:t>Equipment needed</a:t>
            </a:r>
          </a:p>
          <a:p>
            <a:pPr marL="742950" lvl="1" indent="-285750">
              <a:buFont typeface="Courier New" panose="02070309020205020404" pitchFamily="49" charset="0"/>
              <a:buChar char="­"/>
            </a:pPr>
            <a:r>
              <a:rPr lang="en-US" dirty="0">
                <a:solidFill>
                  <a:srgbClr val="66666B"/>
                </a:solidFill>
                <a:latin typeface="Arial" panose="020B0604020202020204" pitchFamily="34" charset="0"/>
                <a:cs typeface="Arial" panose="020B0604020202020204" pitchFamily="34" charset="0"/>
              </a:rPr>
              <a:t>Hand or electric pump</a:t>
            </a:r>
          </a:p>
          <a:p>
            <a:pPr marL="742950" lvl="1" indent="-285750">
              <a:buFont typeface="Courier New" panose="02070309020205020404" pitchFamily="49" charset="0"/>
              <a:buChar char="­"/>
            </a:pPr>
            <a:r>
              <a:rPr lang="en-US" dirty="0">
                <a:solidFill>
                  <a:srgbClr val="66666B"/>
                </a:solidFill>
                <a:latin typeface="Arial" panose="020B0604020202020204" pitchFamily="34" charset="0"/>
                <a:cs typeface="Arial" panose="020B0604020202020204" pitchFamily="34" charset="0"/>
              </a:rPr>
              <a:t>Manual or electronic chemical refractometer (not a food/beverage version)</a:t>
            </a:r>
          </a:p>
          <a:p>
            <a:pPr marL="1200150" lvl="2" indent="-285750">
              <a:buFont typeface="Wingdings" panose="05000000000000000000" pitchFamily="2" charset="2"/>
              <a:buChar char="§"/>
            </a:pPr>
            <a:r>
              <a:rPr lang="en-US" dirty="0">
                <a:solidFill>
                  <a:srgbClr val="66666B"/>
                </a:solidFill>
                <a:latin typeface="Arial" panose="020B0604020202020204" pitchFamily="34" charset="0"/>
                <a:cs typeface="Arial" panose="020B0604020202020204" pitchFamily="34" charset="0"/>
              </a:rPr>
              <a:t>Recommend Fischer Scientific (PN 12561346) or Reichert Technologies (PN 13940000)</a:t>
            </a:r>
          </a:p>
          <a:p>
            <a:endParaRPr lang="en-US" b="1" dirty="0">
              <a:solidFill>
                <a:srgbClr val="66666B"/>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solidFill>
                  <a:srgbClr val="66666B"/>
                </a:solidFill>
                <a:latin typeface="Arial" panose="020B0604020202020204" pitchFamily="34" charset="0"/>
                <a:cs typeface="Arial" panose="020B0604020202020204" pitchFamily="34" charset="0"/>
              </a:rPr>
              <a:t>Do not dilute a listed antifreeze with water or mix it with other antifreezes</a:t>
            </a:r>
          </a:p>
          <a:p>
            <a:pPr marL="742950" lvl="1" indent="-285750">
              <a:buFont typeface="Courier New" panose="02070309020205020404" pitchFamily="49" charset="0"/>
              <a:buChar char="­"/>
            </a:pPr>
            <a:r>
              <a:rPr lang="en-US" dirty="0">
                <a:solidFill>
                  <a:srgbClr val="66666B"/>
                </a:solidFill>
                <a:latin typeface="Arial" panose="020B0604020202020204" pitchFamily="34" charset="0"/>
                <a:cs typeface="Arial" panose="020B0604020202020204" pitchFamily="34" charset="0"/>
              </a:rPr>
              <a:t>Any dilution or addition of other fluids will change the properties </a:t>
            </a:r>
          </a:p>
          <a:p>
            <a:pPr lvl="1"/>
            <a:endParaRPr lang="en-US" dirty="0">
              <a:solidFill>
                <a:srgbClr val="66666B"/>
              </a:solidFill>
              <a:latin typeface="Arial" panose="020B0604020202020204" pitchFamily="34" charset="0"/>
              <a:cs typeface="Arial" panose="020B0604020202020204" pitchFamily="34" charset="0"/>
            </a:endParaRPr>
          </a:p>
          <a:p>
            <a:pPr marL="1200150" lvl="2" indent="-285750">
              <a:buFont typeface="Wingdings" panose="05000000000000000000" pitchFamily="2" charset="2"/>
              <a:buChar char="§"/>
            </a:pPr>
            <a:endParaRPr lang="en-US" dirty="0">
              <a:solidFill>
                <a:srgbClr val="66666B"/>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solidFill>
                  <a:srgbClr val="66666B"/>
                </a:solidFill>
                <a:latin typeface="Arial" panose="020B0604020202020204" pitchFamily="34" charset="0"/>
                <a:cs typeface="Arial" panose="020B0604020202020204" pitchFamily="34" charset="0"/>
              </a:rPr>
              <a:t>Switching system from unlisted to listed antifreeze</a:t>
            </a:r>
          </a:p>
          <a:p>
            <a:pPr marL="742950" lvl="1" indent="-285750">
              <a:buFont typeface="Courier New" panose="02070309020205020404" pitchFamily="49" charset="0"/>
              <a:buChar char="­"/>
            </a:pPr>
            <a:r>
              <a:rPr lang="en-US" dirty="0">
                <a:solidFill>
                  <a:srgbClr val="66666B"/>
                </a:solidFill>
                <a:latin typeface="Arial" panose="020B0604020202020204" pitchFamily="34" charset="0"/>
                <a:cs typeface="Arial" panose="020B0604020202020204" pitchFamily="34" charset="0"/>
              </a:rPr>
              <a:t>Flush system thoroughly and ensure all water is drained before filling it with freezemaster™ per installation instructions</a:t>
            </a:r>
          </a:p>
          <a:p>
            <a:pPr marL="742950" lvl="1" indent="-285750">
              <a:buFont typeface="Courier New" panose="02070309020205020404" pitchFamily="49" charset="0"/>
              <a:buChar char="­"/>
            </a:pPr>
            <a:endParaRPr lang="en-US" dirty="0">
              <a:solidFill>
                <a:srgbClr val="66666B"/>
              </a:solidFill>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
            </a:pPr>
            <a:endParaRPr lang="en-US" dirty="0">
              <a:solidFill>
                <a:srgbClr val="66666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49570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CD9C3-14C2-4EB1-96FA-5F24F30D6266}"/>
              </a:ext>
            </a:extLst>
          </p:cNvPr>
          <p:cNvSpPr>
            <a:spLocks noGrp="1"/>
          </p:cNvSpPr>
          <p:nvPr>
            <p:ph type="title"/>
          </p:nvPr>
        </p:nvSpPr>
        <p:spPr/>
        <p:txBody>
          <a:bodyPr/>
          <a:lstStyle/>
          <a:p>
            <a:r>
              <a:rPr lang="en-US" dirty="0"/>
              <a:t>Maintaining a freezemaster™ System</a:t>
            </a:r>
          </a:p>
        </p:txBody>
      </p:sp>
      <p:sp>
        <p:nvSpPr>
          <p:cNvPr id="6" name="TextBox 5">
            <a:extLst>
              <a:ext uri="{FF2B5EF4-FFF2-40B4-BE49-F238E27FC236}">
                <a16:creationId xmlns:a16="http://schemas.microsoft.com/office/drawing/2014/main" id="{9F742C5C-9515-4666-A2D9-37F757DE18BE}"/>
              </a:ext>
            </a:extLst>
          </p:cNvPr>
          <p:cNvSpPr txBox="1"/>
          <p:nvPr/>
        </p:nvSpPr>
        <p:spPr>
          <a:xfrm>
            <a:off x="535258" y="1771494"/>
            <a:ext cx="11006253" cy="2308324"/>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66666B"/>
                </a:solidFill>
                <a:latin typeface="Arial" panose="020B0604020202020204" pitchFamily="34" charset="0"/>
                <a:cs typeface="Arial" panose="020B0604020202020204" pitchFamily="34" charset="0"/>
              </a:rPr>
              <a:t>NFPA 25 requires antifreeze to be tested annually by a qualified inspector to ensure the freeze point is being maintained. If any sample concentration falls outside of the parameters, drain and refill the system.</a:t>
            </a:r>
          </a:p>
          <a:p>
            <a:pPr marL="742950" lvl="1" indent="-285750">
              <a:buFont typeface="Courier New" panose="02070309020205020404" pitchFamily="49" charset="0"/>
              <a:buChar char="­"/>
            </a:pPr>
            <a:r>
              <a:rPr lang="en-US" dirty="0">
                <a:solidFill>
                  <a:srgbClr val="66666B"/>
                </a:solidFill>
                <a:latin typeface="Arial" panose="020B0604020202020204" pitchFamily="34" charset="0"/>
                <a:cs typeface="Arial" panose="020B0604020202020204" pitchFamily="34" charset="0"/>
              </a:rPr>
              <a:t>Test the antifreeze for composition effectiveness using a refractometer or hydrometer. Recommended products are found in </a:t>
            </a:r>
            <a:r>
              <a:rPr lang="en-US" dirty="0" err="1">
                <a:solidFill>
                  <a:srgbClr val="66666B"/>
                </a:solidFill>
                <a:latin typeface="Arial" panose="020B0604020202020204" pitchFamily="34" charset="0"/>
                <a:cs typeface="Arial" panose="020B0604020202020204" pitchFamily="34" charset="0"/>
              </a:rPr>
              <a:t>freezemaster™’s</a:t>
            </a:r>
            <a:r>
              <a:rPr lang="en-US" dirty="0">
                <a:solidFill>
                  <a:srgbClr val="66666B"/>
                </a:solidFill>
                <a:latin typeface="Arial" panose="020B0604020202020204" pitchFamily="34" charset="0"/>
                <a:cs typeface="Arial" panose="020B0604020202020204" pitchFamily="34" charset="0"/>
              </a:rPr>
              <a:t> Installation Guide.</a:t>
            </a:r>
          </a:p>
          <a:p>
            <a:pPr marL="742950" lvl="1" indent="-285750">
              <a:buFont typeface="Courier New" panose="02070309020205020404" pitchFamily="49" charset="0"/>
              <a:buChar char="­"/>
            </a:pPr>
            <a:r>
              <a:rPr lang="en-US" dirty="0">
                <a:solidFill>
                  <a:srgbClr val="66666B"/>
                </a:solidFill>
                <a:latin typeface="Arial" panose="020B0604020202020204" pitchFamily="34" charset="0"/>
                <a:cs typeface="Arial" panose="020B0604020202020204" pitchFamily="34" charset="0"/>
              </a:rPr>
              <a:t>Test at the most remote portion and where it interfaces with the wet pipe system.</a:t>
            </a:r>
          </a:p>
          <a:p>
            <a:pPr marL="742950" lvl="1" indent="-285750">
              <a:buFont typeface="Courier New" panose="02070309020205020404" pitchFamily="49" charset="0"/>
              <a:buChar char="­"/>
            </a:pPr>
            <a:r>
              <a:rPr lang="en-US" dirty="0">
                <a:solidFill>
                  <a:srgbClr val="66666B"/>
                </a:solidFill>
                <a:latin typeface="Arial" panose="020B0604020202020204" pitchFamily="34" charset="0"/>
                <a:cs typeface="Arial" panose="020B0604020202020204" pitchFamily="34" charset="0"/>
              </a:rPr>
              <a:t>For systems over 150 gallons, one additional test point shall be conducted every 100 feet.</a:t>
            </a:r>
          </a:p>
          <a:p>
            <a:endParaRPr lang="en-US" dirty="0">
              <a:solidFill>
                <a:srgbClr val="66666B"/>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6D758D8F-CFAD-4974-BE2E-AAFBAB14910C}"/>
              </a:ext>
            </a:extLst>
          </p:cNvPr>
          <p:cNvSpPr txBox="1"/>
          <p:nvPr/>
        </p:nvSpPr>
        <p:spPr>
          <a:xfrm>
            <a:off x="535257" y="4136312"/>
            <a:ext cx="11006253" cy="646331"/>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66666B"/>
                </a:solidFill>
                <a:latin typeface="Arial" panose="020B0604020202020204" pitchFamily="34" charset="0"/>
                <a:cs typeface="Arial" panose="020B0604020202020204" pitchFamily="34" charset="0"/>
              </a:rPr>
              <a:t>Contact local authorities for proper disposal of freezemaster™</a:t>
            </a:r>
          </a:p>
          <a:p>
            <a:pPr marL="742950" lvl="1" indent="-285750">
              <a:buFont typeface="Courier New" panose="02070309020205020404" pitchFamily="49" charset="0"/>
              <a:buChar char="­"/>
            </a:pPr>
            <a:r>
              <a:rPr lang="en-US" dirty="0">
                <a:solidFill>
                  <a:srgbClr val="66666B"/>
                </a:solidFill>
                <a:latin typeface="Arial" panose="020B0604020202020204" pitchFamily="34" charset="0"/>
                <a:cs typeface="Arial" panose="020B0604020202020204" pitchFamily="34" charset="0"/>
              </a:rPr>
              <a:t>Safety data sheets are found at </a:t>
            </a:r>
            <a:r>
              <a:rPr lang="en-US" dirty="0">
                <a:solidFill>
                  <a:srgbClr val="66666B"/>
                </a:solidFill>
                <a:latin typeface="Arial" panose="020B0604020202020204" pitchFamily="34" charset="0"/>
                <a:cs typeface="Arial" panose="020B0604020202020204" pitchFamily="34" charset="0"/>
                <a:hlinkClick r:id="rId3"/>
              </a:rPr>
              <a:t>www.freezemaster.com</a:t>
            </a:r>
            <a:r>
              <a:rPr lang="en-US" dirty="0">
                <a:solidFill>
                  <a:srgbClr val="66666B"/>
                </a:solidFill>
                <a:latin typeface="Arial" panose="020B0604020202020204" pitchFamily="34" charset="0"/>
                <a:cs typeface="Arial" panose="020B0604020202020204" pitchFamily="34" charset="0"/>
              </a:rPr>
              <a:t> under “Resources” tab</a:t>
            </a:r>
          </a:p>
        </p:txBody>
      </p:sp>
    </p:spTree>
    <p:extLst>
      <p:ext uri="{BB962C8B-B14F-4D97-AF65-F5344CB8AC3E}">
        <p14:creationId xmlns:p14="http://schemas.microsoft.com/office/powerpoint/2010/main" val="3445308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A678E7-E4AC-8549-8512-F1606421DEA1}"/>
              </a:ext>
            </a:extLst>
          </p:cNvPr>
          <p:cNvPicPr>
            <a:picLocks noChangeAspect="1"/>
          </p:cNvPicPr>
          <p:nvPr/>
        </p:nvPicPr>
        <p:blipFill rotWithShape="1">
          <a:blip r:embed="rId3"/>
          <a:srcRect l="18808" t="27661" r="1318"/>
          <a:stretch/>
        </p:blipFill>
        <p:spPr>
          <a:xfrm>
            <a:off x="122774" y="0"/>
            <a:ext cx="7776690" cy="6401656"/>
          </a:xfrm>
          <a:prstGeom prst="rect">
            <a:avLst/>
          </a:prstGeom>
        </p:spPr>
      </p:pic>
      <p:sp>
        <p:nvSpPr>
          <p:cNvPr id="6" name="Title 9">
            <a:extLst>
              <a:ext uri="{FF2B5EF4-FFF2-40B4-BE49-F238E27FC236}">
                <a16:creationId xmlns:a16="http://schemas.microsoft.com/office/drawing/2014/main" id="{9A08B04B-EC90-F24E-B77E-927416EE770C}"/>
              </a:ext>
            </a:extLst>
          </p:cNvPr>
          <p:cNvSpPr txBox="1">
            <a:spLocks/>
          </p:cNvSpPr>
          <p:nvPr/>
        </p:nvSpPr>
        <p:spPr>
          <a:xfrm>
            <a:off x="7515897" y="762034"/>
            <a:ext cx="3336907" cy="1516283"/>
          </a:xfrm>
          <a:prstGeom prst="rect">
            <a:avLst/>
          </a:prstGeom>
        </p:spPr>
        <p:txBody>
          <a:bodyPr vert="horz" wrap="none" lIns="0" tIns="0" rIns="0" bIns="45720" rtlCol="0" anchor="b" anchorCtr="0">
            <a:noAutofit/>
          </a:bodyPr>
          <a:lstStyle>
            <a:lvl1pPr algn="l" defTabSz="914400" rtl="0" eaLnBrk="1" latinLnBrk="0" hangingPunct="1">
              <a:lnSpc>
                <a:spcPct val="90000"/>
              </a:lnSpc>
              <a:spcBef>
                <a:spcPct val="0"/>
              </a:spcBef>
              <a:buNone/>
              <a:defRPr sz="2800" b="1" kern="1200">
                <a:solidFill>
                  <a:srgbClr val="66666B"/>
                </a:solidFill>
                <a:latin typeface="Arial" panose="020B0604020202020204" pitchFamily="34" charset="0"/>
                <a:ea typeface="+mj-ea"/>
                <a:cs typeface="Arial" panose="020B0604020202020204" pitchFamily="34" charset="0"/>
              </a:defRPr>
            </a:lvl1pPr>
          </a:lstStyle>
          <a:p>
            <a:r>
              <a:rPr lang="en-US" dirty="0"/>
              <a:t>NFPA 13 Temperature Map</a:t>
            </a:r>
          </a:p>
        </p:txBody>
      </p:sp>
      <p:sp>
        <p:nvSpPr>
          <p:cNvPr id="8" name="Content Placeholder 2">
            <a:extLst>
              <a:ext uri="{FF2B5EF4-FFF2-40B4-BE49-F238E27FC236}">
                <a16:creationId xmlns:a16="http://schemas.microsoft.com/office/drawing/2014/main" id="{044126EF-3B00-DC4B-A1B2-5C0E4A098FD2}"/>
              </a:ext>
            </a:extLst>
          </p:cNvPr>
          <p:cNvSpPr txBox="1">
            <a:spLocks/>
          </p:cNvSpPr>
          <p:nvPr/>
        </p:nvSpPr>
        <p:spPr>
          <a:xfrm>
            <a:off x="7399832" y="2517140"/>
            <a:ext cx="3569041" cy="2184242"/>
          </a:xfrm>
          <a:prstGeom prst="rect">
            <a:avLst/>
          </a:prstGeom>
        </p:spPr>
        <p:txBody>
          <a:bodyPr vert="horz" wrap="none" lIns="0" tIns="0" rIns="0" bIns="0" rtlCol="0">
            <a:noAutofit/>
          </a:bodyPr>
          <a:lstStyle>
            <a:lvl1pPr marL="0" indent="0" algn="l" defTabSz="914400" rtl="0" eaLnBrk="1" latinLnBrk="0" hangingPunct="1">
              <a:lnSpc>
                <a:spcPct val="90000"/>
              </a:lnSpc>
              <a:spcBef>
                <a:spcPts val="1000"/>
              </a:spcBef>
              <a:buFontTx/>
              <a:buNone/>
              <a:defRPr sz="1800" b="1" kern="1200">
                <a:solidFill>
                  <a:srgbClr val="66666B"/>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Tx/>
              <a:buNone/>
              <a:tabLst/>
              <a:defRPr sz="1800" kern="1200">
                <a:solidFill>
                  <a:srgbClr val="66666B"/>
                </a:solidFill>
                <a:latin typeface="Arial" panose="020B0604020202020204" pitchFamily="34" charset="0"/>
                <a:ea typeface="+mn-ea"/>
                <a:cs typeface="Arial" panose="020B0604020202020204" pitchFamily="34" charset="0"/>
              </a:defRPr>
            </a:lvl2pPr>
            <a:lvl3pPr marL="152400" indent="-152400"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3pPr>
            <a:lvl4pPr marL="293688" indent="-153988"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4pPr>
            <a:lvl5pPr marL="411163" indent="-130175"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0"/>
              </a:spcBef>
            </a:pPr>
            <a:endParaRPr lang="en-US" sz="1600" dirty="0"/>
          </a:p>
          <a:p>
            <a:pPr lvl="1">
              <a:lnSpc>
                <a:spcPct val="100000"/>
              </a:lnSpc>
              <a:spcBef>
                <a:spcPts val="0"/>
              </a:spcBef>
            </a:pPr>
            <a:r>
              <a:rPr lang="en-US" sz="1600" b="1" dirty="0">
                <a:solidFill>
                  <a:srgbClr val="7030A0"/>
                </a:solidFill>
              </a:rPr>
              <a:t>The one-day mean temperature is the average of </a:t>
            </a:r>
          </a:p>
          <a:p>
            <a:pPr lvl="1">
              <a:lnSpc>
                <a:spcPct val="100000"/>
              </a:lnSpc>
              <a:spcBef>
                <a:spcPts val="0"/>
              </a:spcBef>
            </a:pPr>
            <a:r>
              <a:rPr lang="en-US" sz="1600" b="1" dirty="0">
                <a:solidFill>
                  <a:srgbClr val="7030A0"/>
                </a:solidFill>
              </a:rPr>
              <a:t>temperatures taken each hour over 24 </a:t>
            </a:r>
          </a:p>
          <a:p>
            <a:pPr lvl="1">
              <a:lnSpc>
                <a:spcPct val="100000"/>
              </a:lnSpc>
              <a:spcBef>
                <a:spcPts val="0"/>
              </a:spcBef>
            </a:pPr>
            <a:r>
              <a:rPr lang="en-US" sz="1600" b="1" dirty="0">
                <a:solidFill>
                  <a:srgbClr val="7030A0"/>
                </a:solidFill>
              </a:rPr>
              <a:t>hours.</a:t>
            </a:r>
          </a:p>
          <a:p>
            <a:pPr lvl="1">
              <a:lnSpc>
                <a:spcPct val="100000"/>
              </a:lnSpc>
              <a:spcBef>
                <a:spcPts val="0"/>
              </a:spcBef>
            </a:pPr>
            <a:endParaRPr lang="en-US" sz="1600" b="1" dirty="0">
              <a:solidFill>
                <a:srgbClr val="7030A0"/>
              </a:solidFill>
            </a:endParaRPr>
          </a:p>
          <a:p>
            <a:pPr lvl="1">
              <a:lnSpc>
                <a:spcPct val="100000"/>
              </a:lnSpc>
              <a:spcBef>
                <a:spcPts val="0"/>
              </a:spcBef>
            </a:pPr>
            <a:r>
              <a:rPr lang="en-US" sz="1600" dirty="0"/>
              <a:t>For example, for points along the maroon </a:t>
            </a:r>
          </a:p>
          <a:p>
            <a:pPr lvl="1">
              <a:lnSpc>
                <a:spcPct val="100000"/>
              </a:lnSpc>
              <a:spcBef>
                <a:spcPts val="0"/>
              </a:spcBef>
            </a:pPr>
            <a:r>
              <a:rPr lang="en-US" sz="1600" dirty="0"/>
              <a:t>line, the lowest one-day mean</a:t>
            </a:r>
          </a:p>
          <a:p>
            <a:pPr lvl="1">
              <a:lnSpc>
                <a:spcPct val="100000"/>
              </a:lnSpc>
              <a:spcBef>
                <a:spcPts val="0"/>
              </a:spcBef>
            </a:pPr>
            <a:r>
              <a:rPr lang="en-US" sz="1600" dirty="0"/>
              <a:t>temperature is -15°F.</a:t>
            </a:r>
          </a:p>
        </p:txBody>
      </p:sp>
      <p:sp>
        <p:nvSpPr>
          <p:cNvPr id="7" name="TextBox 6">
            <a:extLst>
              <a:ext uri="{FF2B5EF4-FFF2-40B4-BE49-F238E27FC236}">
                <a16:creationId xmlns:a16="http://schemas.microsoft.com/office/drawing/2014/main" id="{D457E779-F2B2-60A2-43C1-05ED90135702}"/>
              </a:ext>
            </a:extLst>
          </p:cNvPr>
          <p:cNvSpPr txBox="1"/>
          <p:nvPr/>
        </p:nvSpPr>
        <p:spPr>
          <a:xfrm>
            <a:off x="9285515" y="6095966"/>
            <a:ext cx="2688771" cy="338554"/>
          </a:xfrm>
          <a:prstGeom prst="rect">
            <a:avLst/>
          </a:prstGeom>
          <a:noFill/>
        </p:spPr>
        <p:txBody>
          <a:bodyPr wrap="square">
            <a:spAutoFit/>
          </a:bodyPr>
          <a:lstStyle/>
          <a:p>
            <a:pPr marL="0" lvl="1" algn="r"/>
            <a:r>
              <a:rPr lang="en-US" sz="1600" dirty="0">
                <a:solidFill>
                  <a:srgbClr val="66666B"/>
                </a:solidFill>
                <a:latin typeface="Arial" panose="020B0604020202020204" pitchFamily="34" charset="0"/>
                <a:cs typeface="Arial" panose="020B0604020202020204" pitchFamily="34" charset="0"/>
              </a:rPr>
              <a:t>NFPA 13 A.6.4.2 </a:t>
            </a:r>
          </a:p>
        </p:txBody>
      </p:sp>
    </p:spTree>
    <p:extLst>
      <p:ext uri="{BB962C8B-B14F-4D97-AF65-F5344CB8AC3E}">
        <p14:creationId xmlns:p14="http://schemas.microsoft.com/office/powerpoint/2010/main" val="1558553002"/>
      </p:ext>
    </p:extLst>
  </p:cSld>
  <p:clrMapOvr>
    <a:masterClrMapping/>
  </p:clrMapOvr>
  <mc:AlternateContent xmlns:mc="http://schemas.openxmlformats.org/markup-compatibility/2006" xmlns:p14="http://schemas.microsoft.com/office/powerpoint/2010/main">
    <mc:Choice Requires="p14">
      <p:transition spd="slow" p14:dur="2000" advTm="20604"/>
    </mc:Choice>
    <mc:Fallback xmlns="">
      <p:transition spd="slow" advTm="20604"/>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8AB1F-A445-4BEE-B5F8-01FFDAF84A1B}"/>
              </a:ext>
            </a:extLst>
          </p:cNvPr>
          <p:cNvSpPr>
            <a:spLocks noGrp="1"/>
          </p:cNvSpPr>
          <p:nvPr>
            <p:ph type="title"/>
          </p:nvPr>
        </p:nvSpPr>
        <p:spPr/>
        <p:txBody>
          <a:bodyPr/>
          <a:lstStyle/>
          <a:p>
            <a:r>
              <a:rPr lang="en-US" dirty="0"/>
              <a:t>Knowledge Assessment #3</a:t>
            </a:r>
          </a:p>
        </p:txBody>
      </p:sp>
      <p:pic>
        <p:nvPicPr>
          <p:cNvPr id="4" name="Graphic 3" descr="Normal Distribution with solid fill">
            <a:extLst>
              <a:ext uri="{FF2B5EF4-FFF2-40B4-BE49-F238E27FC236}">
                <a16:creationId xmlns:a16="http://schemas.microsoft.com/office/drawing/2014/main" id="{DD17C430-8665-4237-AF8B-56638CAB9C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8808" y="2004377"/>
            <a:ext cx="2914185" cy="2914185"/>
          </a:xfrm>
          <a:prstGeom prst="rect">
            <a:avLst/>
          </a:prstGeom>
        </p:spPr>
      </p:pic>
      <p:sp>
        <p:nvSpPr>
          <p:cNvPr id="9" name="TextBox 8">
            <a:extLst>
              <a:ext uri="{FF2B5EF4-FFF2-40B4-BE49-F238E27FC236}">
                <a16:creationId xmlns:a16="http://schemas.microsoft.com/office/drawing/2014/main" id="{0B7A9DFC-C312-4AF4-8F55-E17486F74A26}"/>
              </a:ext>
            </a:extLst>
          </p:cNvPr>
          <p:cNvSpPr txBox="1"/>
          <p:nvPr/>
        </p:nvSpPr>
        <p:spPr>
          <a:xfrm>
            <a:off x="3505200" y="2189043"/>
            <a:ext cx="7559040" cy="1200329"/>
          </a:xfrm>
          <a:prstGeom prst="rect">
            <a:avLst/>
          </a:prstGeom>
          <a:noFill/>
        </p:spPr>
        <p:txBody>
          <a:bodyPr wrap="square" rtlCol="0">
            <a:spAutoFit/>
          </a:bodyPr>
          <a:lstStyle/>
          <a:p>
            <a:r>
              <a:rPr lang="en-US" sz="2400" b="1" dirty="0">
                <a:solidFill>
                  <a:srgbClr val="66666B"/>
                </a:solidFill>
                <a:latin typeface="Arial" panose="020B0604020202020204" pitchFamily="34" charset="0"/>
                <a:cs typeface="Arial" panose="020B0604020202020204" pitchFamily="34" charset="0"/>
              </a:rPr>
              <a:t>According to </a:t>
            </a:r>
            <a:r>
              <a:rPr lang="en-US" sz="2400" b="1" dirty="0" err="1">
                <a:solidFill>
                  <a:srgbClr val="66666B"/>
                </a:solidFill>
                <a:latin typeface="Arial" panose="020B0604020202020204" pitchFamily="34" charset="0"/>
                <a:cs typeface="Arial" panose="020B0604020202020204" pitchFamily="34" charset="0"/>
              </a:rPr>
              <a:t>freezemaster’s</a:t>
            </a:r>
            <a:r>
              <a:rPr lang="en-US" sz="2400" b="1" dirty="0">
                <a:solidFill>
                  <a:srgbClr val="66666B"/>
                </a:solidFill>
                <a:latin typeface="Arial" panose="020B0604020202020204" pitchFamily="34" charset="0"/>
                <a:cs typeface="Arial" panose="020B0604020202020204" pitchFamily="34" charset="0"/>
              </a:rPr>
              <a:t> UL-listing, what is the maximum volume of antifreeze permitted in an Ordinary Hazard I or II system?</a:t>
            </a:r>
          </a:p>
        </p:txBody>
      </p:sp>
      <p:sp>
        <p:nvSpPr>
          <p:cNvPr id="10" name="TextBox 9">
            <a:extLst>
              <a:ext uri="{FF2B5EF4-FFF2-40B4-BE49-F238E27FC236}">
                <a16:creationId xmlns:a16="http://schemas.microsoft.com/office/drawing/2014/main" id="{861FCD1A-6574-4528-8B63-5E35AEF761C2}"/>
              </a:ext>
            </a:extLst>
          </p:cNvPr>
          <p:cNvSpPr txBox="1"/>
          <p:nvPr/>
        </p:nvSpPr>
        <p:spPr>
          <a:xfrm>
            <a:off x="3505200" y="3493369"/>
            <a:ext cx="7559040" cy="830997"/>
          </a:xfrm>
          <a:prstGeom prst="rect">
            <a:avLst/>
          </a:prstGeom>
          <a:noFill/>
        </p:spPr>
        <p:txBody>
          <a:bodyPr wrap="square" rtlCol="0">
            <a:spAutoFit/>
          </a:bodyPr>
          <a:lstStyle/>
          <a:p>
            <a:r>
              <a:rPr lang="en-US" sz="2400" dirty="0">
                <a:solidFill>
                  <a:srgbClr val="66666B"/>
                </a:solidFill>
                <a:latin typeface="Arial" panose="020B0604020202020204" pitchFamily="34" charset="0"/>
                <a:cs typeface="Arial" panose="020B0604020202020204" pitchFamily="34" charset="0"/>
              </a:rPr>
              <a:t>375 gallons. In systems between 40 and 375 gallons, dry system hydraulic design criteria must be used.</a:t>
            </a:r>
          </a:p>
        </p:txBody>
      </p:sp>
    </p:spTree>
    <p:custDataLst>
      <p:tags r:id="rId1"/>
    </p:custDataLst>
    <p:extLst>
      <p:ext uri="{BB962C8B-B14F-4D97-AF65-F5344CB8AC3E}">
        <p14:creationId xmlns:p14="http://schemas.microsoft.com/office/powerpoint/2010/main" val="28547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50" fill="hold"/>
                                        <p:tgtEl>
                                          <p:spTgt spid="10"/>
                                        </p:tgtEl>
                                        <p:attrNameLst>
                                          <p:attrName>ppt_x</p:attrName>
                                        </p:attrNameLst>
                                      </p:cBhvr>
                                      <p:tavLst>
                                        <p:tav tm="0">
                                          <p:val>
                                            <p:strVal val="#ppt_x"/>
                                          </p:val>
                                        </p:tav>
                                        <p:tav tm="100000">
                                          <p:val>
                                            <p:strVal val="#ppt_x"/>
                                          </p:val>
                                        </p:tav>
                                      </p:tavLst>
                                    </p:anim>
                                    <p:anim calcmode="lin" valueType="num">
                                      <p:cBhvr additive="base">
                                        <p:cTn id="8" dur="2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70B62-2574-4847-AD83-8898CDA6511E}"/>
              </a:ext>
            </a:extLst>
          </p:cNvPr>
          <p:cNvSpPr>
            <a:spLocks noGrp="1"/>
          </p:cNvSpPr>
          <p:nvPr>
            <p:ph type="title"/>
          </p:nvPr>
        </p:nvSpPr>
        <p:spPr/>
        <p:txBody>
          <a:bodyPr/>
          <a:lstStyle/>
          <a:p>
            <a:r>
              <a:rPr lang="en-US" dirty="0"/>
              <a:t>Resources and Support</a:t>
            </a:r>
          </a:p>
        </p:txBody>
      </p:sp>
      <p:graphicFrame>
        <p:nvGraphicFramePr>
          <p:cNvPr id="5" name="Diagram 4">
            <a:extLst>
              <a:ext uri="{FF2B5EF4-FFF2-40B4-BE49-F238E27FC236}">
                <a16:creationId xmlns:a16="http://schemas.microsoft.com/office/drawing/2014/main" id="{C268BFFB-E329-4548-90A1-1700584DC8AA}"/>
              </a:ext>
            </a:extLst>
          </p:cNvPr>
          <p:cNvGraphicFramePr/>
          <p:nvPr>
            <p:extLst>
              <p:ext uri="{D42A27DB-BD31-4B8C-83A1-F6EECF244321}">
                <p14:modId xmlns:p14="http://schemas.microsoft.com/office/powerpoint/2010/main" val="322769981"/>
              </p:ext>
            </p:extLst>
          </p:nvPr>
        </p:nvGraphicFramePr>
        <p:xfrm>
          <a:off x="665018" y="1727474"/>
          <a:ext cx="10595980" cy="39835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3E32AD6A-65DC-4692-A123-AEDCF5C26EEC}"/>
              </a:ext>
            </a:extLst>
          </p:cNvPr>
          <p:cNvSpPr txBox="1"/>
          <p:nvPr/>
        </p:nvSpPr>
        <p:spPr>
          <a:xfrm>
            <a:off x="665018" y="5812373"/>
            <a:ext cx="10331533" cy="461665"/>
          </a:xfrm>
          <a:prstGeom prst="rect">
            <a:avLst/>
          </a:prstGeom>
          <a:noFill/>
        </p:spPr>
        <p:txBody>
          <a:bodyPr wrap="square" rtlCol="0">
            <a:spAutoFit/>
          </a:bodyPr>
          <a:lstStyle/>
          <a:p>
            <a:r>
              <a:rPr lang="en-US" sz="2400" dirty="0"/>
              <a:t>All resources are available at </a:t>
            </a:r>
            <a:r>
              <a:rPr lang="en-US" sz="2400" dirty="0">
                <a:hlinkClick r:id="rId8"/>
              </a:rPr>
              <a:t>www.freezemaster.com</a:t>
            </a:r>
            <a:r>
              <a:rPr lang="en-US" sz="2400" dirty="0"/>
              <a:t> </a:t>
            </a:r>
          </a:p>
        </p:txBody>
      </p:sp>
    </p:spTree>
    <p:extLst>
      <p:ext uri="{BB962C8B-B14F-4D97-AF65-F5344CB8AC3E}">
        <p14:creationId xmlns:p14="http://schemas.microsoft.com/office/powerpoint/2010/main" val="3711499047"/>
      </p:ext>
    </p:extLst>
  </p:cSld>
  <p:clrMapOvr>
    <a:masterClrMapping/>
  </p:clrMapOvr>
  <mc:AlternateContent xmlns:mc="http://schemas.openxmlformats.org/markup-compatibility/2006" xmlns:p14="http://schemas.microsoft.com/office/powerpoint/2010/main">
    <mc:Choice Requires="p14">
      <p:transition spd="slow" p14:dur="2000" advTm="14192"/>
    </mc:Choice>
    <mc:Fallback xmlns="">
      <p:transition spd="slow" advTm="14192"/>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0AD84-B3C3-426C-80A3-EB34AF197313}"/>
              </a:ext>
            </a:extLst>
          </p:cNvPr>
          <p:cNvSpPr>
            <a:spLocks noGrp="1"/>
          </p:cNvSpPr>
          <p:nvPr>
            <p:ph type="title"/>
          </p:nvPr>
        </p:nvSpPr>
        <p:spPr/>
        <p:txBody>
          <a:bodyPr/>
          <a:lstStyle/>
          <a:p>
            <a:r>
              <a:rPr lang="en-US" dirty="0"/>
              <a:t>Resources and Support</a:t>
            </a:r>
          </a:p>
        </p:txBody>
      </p:sp>
      <p:pic>
        <p:nvPicPr>
          <p:cNvPr id="5" name="Picture 4">
            <a:extLst>
              <a:ext uri="{FF2B5EF4-FFF2-40B4-BE49-F238E27FC236}">
                <a16:creationId xmlns:a16="http://schemas.microsoft.com/office/drawing/2014/main" id="{4D07A793-A14C-4013-A913-82AEB4448401}"/>
              </a:ext>
            </a:extLst>
          </p:cNvPr>
          <p:cNvPicPr>
            <a:picLocks noChangeAspect="1"/>
          </p:cNvPicPr>
          <p:nvPr/>
        </p:nvPicPr>
        <p:blipFill rotWithShape="1">
          <a:blip r:embed="rId3"/>
          <a:srcRect b="23143"/>
          <a:stretch/>
        </p:blipFill>
        <p:spPr>
          <a:xfrm>
            <a:off x="725747" y="1999672"/>
            <a:ext cx="10740505" cy="4489606"/>
          </a:xfrm>
          <a:prstGeom prst="rect">
            <a:avLst/>
          </a:prstGeom>
        </p:spPr>
      </p:pic>
      <p:cxnSp>
        <p:nvCxnSpPr>
          <p:cNvPr id="7" name="Straight Arrow Connector 6">
            <a:extLst>
              <a:ext uri="{FF2B5EF4-FFF2-40B4-BE49-F238E27FC236}">
                <a16:creationId xmlns:a16="http://schemas.microsoft.com/office/drawing/2014/main" id="{C5CB19C3-80E1-417F-985C-792FE7415316}"/>
              </a:ext>
            </a:extLst>
          </p:cNvPr>
          <p:cNvCxnSpPr>
            <a:cxnSpLocks/>
          </p:cNvCxnSpPr>
          <p:nvPr/>
        </p:nvCxnSpPr>
        <p:spPr>
          <a:xfrm flipH="1">
            <a:off x="7823199" y="1385924"/>
            <a:ext cx="110837" cy="1556250"/>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sp>
        <p:nvSpPr>
          <p:cNvPr id="10" name="TextBox 9">
            <a:extLst>
              <a:ext uri="{FF2B5EF4-FFF2-40B4-BE49-F238E27FC236}">
                <a16:creationId xmlns:a16="http://schemas.microsoft.com/office/drawing/2014/main" id="{568C04E2-9E0D-4549-AC9D-21B9E28BAA80}"/>
              </a:ext>
            </a:extLst>
          </p:cNvPr>
          <p:cNvSpPr txBox="1"/>
          <p:nvPr/>
        </p:nvSpPr>
        <p:spPr>
          <a:xfrm>
            <a:off x="665018" y="1473247"/>
            <a:ext cx="10331533" cy="461665"/>
          </a:xfrm>
          <a:prstGeom prst="rect">
            <a:avLst/>
          </a:prstGeom>
          <a:noFill/>
        </p:spPr>
        <p:txBody>
          <a:bodyPr wrap="square" rtlCol="0">
            <a:spAutoFit/>
          </a:bodyPr>
          <a:lstStyle/>
          <a:p>
            <a:r>
              <a:rPr lang="en-US" sz="2400" dirty="0">
                <a:hlinkClick r:id="rId4"/>
              </a:rPr>
              <a:t>www.freezemaster.com</a:t>
            </a:r>
            <a:r>
              <a:rPr lang="en-US" sz="2400" dirty="0"/>
              <a:t> </a:t>
            </a:r>
          </a:p>
        </p:txBody>
      </p:sp>
    </p:spTree>
    <p:extLst>
      <p:ext uri="{BB962C8B-B14F-4D97-AF65-F5344CB8AC3E}">
        <p14:creationId xmlns:p14="http://schemas.microsoft.com/office/powerpoint/2010/main" val="20779376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244F4-C326-4D2B-87AD-57ABD5D3B70B}"/>
              </a:ext>
            </a:extLst>
          </p:cNvPr>
          <p:cNvSpPr>
            <a:spLocks noGrp="1"/>
          </p:cNvSpPr>
          <p:nvPr>
            <p:ph type="title"/>
          </p:nvPr>
        </p:nvSpPr>
        <p:spPr/>
        <p:txBody>
          <a:bodyPr/>
          <a:lstStyle/>
          <a:p>
            <a:r>
              <a:rPr lang="en-US" dirty="0"/>
              <a:t>Key Learnings</a:t>
            </a:r>
          </a:p>
        </p:txBody>
      </p:sp>
      <p:sp>
        <p:nvSpPr>
          <p:cNvPr id="4" name="Content Placeholder 2">
            <a:extLst>
              <a:ext uri="{FF2B5EF4-FFF2-40B4-BE49-F238E27FC236}">
                <a16:creationId xmlns:a16="http://schemas.microsoft.com/office/drawing/2014/main" id="{8805F457-C1FD-3C4B-88CC-61B29E30B804}"/>
              </a:ext>
            </a:extLst>
          </p:cNvPr>
          <p:cNvSpPr>
            <a:spLocks noGrp="1"/>
          </p:cNvSpPr>
          <p:nvPr>
            <p:ph idx="1"/>
          </p:nvPr>
        </p:nvSpPr>
        <p:spPr>
          <a:xfrm>
            <a:off x="645226" y="1654601"/>
            <a:ext cx="10901548" cy="4360038"/>
          </a:xfrm>
        </p:spPr>
        <p:txBody>
          <a:bodyPr vert="horz" wrap="none" lIns="0" tIns="0" rIns="0" bIns="0" rtlCol="0" anchor="t">
            <a:noAutofit/>
          </a:bodyPr>
          <a:lstStyle/>
          <a:p>
            <a:pPr marL="342900" lvl="1" indent="-342900">
              <a:buFont typeface="Arial" panose="020B0604020202020204" pitchFamily="34" charset="0"/>
              <a:buChar char="•"/>
            </a:pPr>
            <a:r>
              <a:rPr lang="en-US" sz="2400" b="1" dirty="0">
                <a:solidFill>
                  <a:srgbClr val="7030A0"/>
                </a:solidFill>
              </a:rPr>
              <a:t>Listed</a:t>
            </a:r>
            <a:r>
              <a:rPr lang="en-US" dirty="0"/>
              <a:t> antifreeze meets the most </a:t>
            </a:r>
            <a:r>
              <a:rPr lang="en-US" sz="2400" b="1" dirty="0">
                <a:solidFill>
                  <a:srgbClr val="623393"/>
                </a:solidFill>
              </a:rPr>
              <a:t>rigorous standards</a:t>
            </a:r>
            <a:r>
              <a:rPr lang="en-US" b="1" dirty="0">
                <a:solidFill>
                  <a:srgbClr val="623393"/>
                </a:solidFill>
              </a:rPr>
              <a:t> </a:t>
            </a:r>
            <a:r>
              <a:rPr lang="en-US" dirty="0"/>
              <a:t>to comply with </a:t>
            </a:r>
            <a:r>
              <a:rPr lang="en-US" sz="2000" b="1" dirty="0">
                <a:solidFill>
                  <a:srgbClr val="623393"/>
                </a:solidFill>
              </a:rPr>
              <a:t>NFPA requirements</a:t>
            </a:r>
            <a:r>
              <a:rPr lang="en-US" sz="1600" dirty="0"/>
              <a:t>. </a:t>
            </a:r>
          </a:p>
          <a:p>
            <a:pPr lvl="1"/>
            <a:r>
              <a:rPr lang="en-US" dirty="0"/>
              <a:t> </a:t>
            </a:r>
          </a:p>
          <a:p>
            <a:pPr marL="285750" lvl="1" indent="-285750">
              <a:buFont typeface="Arial" panose="020B0604020202020204" pitchFamily="34" charset="0"/>
              <a:buChar char="•"/>
            </a:pPr>
            <a:r>
              <a:rPr lang="en-US" dirty="0"/>
              <a:t>Since </a:t>
            </a:r>
            <a:r>
              <a:rPr lang="en-US" sz="2400" b="1" dirty="0">
                <a:solidFill>
                  <a:srgbClr val="623393"/>
                </a:solidFill>
              </a:rPr>
              <a:t>September 30, 2012 </a:t>
            </a:r>
            <a:r>
              <a:rPr lang="en-US" dirty="0"/>
              <a:t>all </a:t>
            </a:r>
            <a:r>
              <a:rPr lang="en-US" sz="2400" b="1" dirty="0">
                <a:solidFill>
                  <a:srgbClr val="623393"/>
                </a:solidFill>
              </a:rPr>
              <a:t>new systems </a:t>
            </a:r>
            <a:r>
              <a:rPr lang="en-US" dirty="0"/>
              <a:t>must be installed with a listed antifreeze</a:t>
            </a:r>
            <a:r>
              <a:rPr lang="en-US" sz="1600" dirty="0"/>
              <a:t>. </a:t>
            </a:r>
          </a:p>
          <a:p>
            <a:pPr lvl="1"/>
            <a:endParaRPr lang="en-US" dirty="0"/>
          </a:p>
          <a:p>
            <a:pPr marL="342900" lvl="1" indent="-342900">
              <a:buFont typeface="Arial" panose="020B0604020202020204" pitchFamily="34" charset="0"/>
              <a:buChar char="•"/>
            </a:pPr>
            <a:r>
              <a:rPr lang="en-US" sz="2400" b="1" dirty="0">
                <a:solidFill>
                  <a:srgbClr val="623393"/>
                </a:solidFill>
              </a:rPr>
              <a:t>Existing systems </a:t>
            </a:r>
            <a:r>
              <a:rPr lang="en-US" dirty="0"/>
              <a:t>must be drained and refilled with a listed antifreeze starting </a:t>
            </a:r>
            <a:r>
              <a:rPr lang="en-US" sz="2000" b="1" dirty="0">
                <a:solidFill>
                  <a:srgbClr val="623393"/>
                </a:solidFill>
              </a:rPr>
              <a:t>September 30, 2022</a:t>
            </a:r>
          </a:p>
          <a:p>
            <a:pPr lvl="1"/>
            <a:r>
              <a:rPr lang="en-US" dirty="0">
                <a:solidFill>
                  <a:schemeClr val="bg1">
                    <a:lumMod val="50000"/>
                  </a:schemeClr>
                </a:solidFill>
              </a:rPr>
              <a:t>     per 2014-2020 Editions of NFPA 25</a:t>
            </a:r>
          </a:p>
          <a:p>
            <a:pPr lvl="1"/>
            <a:endParaRPr lang="en-US" dirty="0"/>
          </a:p>
          <a:p>
            <a:pPr marL="285750" lvl="1" indent="-285750">
              <a:buFont typeface="Arial" panose="020B0604020202020204" pitchFamily="34" charset="0"/>
              <a:buChar char="•"/>
            </a:pPr>
            <a:r>
              <a:rPr lang="en-US" sz="2400" b="1" dirty="0">
                <a:solidFill>
                  <a:srgbClr val="623393"/>
                </a:solidFill>
              </a:rPr>
              <a:t>Listings among antifreezes vary</a:t>
            </a:r>
            <a:r>
              <a:rPr lang="en-US" dirty="0"/>
              <a:t>. When choosing a listed antifreeze, it’s critical to consider:</a:t>
            </a:r>
          </a:p>
          <a:p>
            <a:pPr marL="438150" lvl="2" indent="-285750">
              <a:buFont typeface="Courier New" panose="02070309020205020404" pitchFamily="49" charset="0"/>
              <a:buChar char="­"/>
            </a:pPr>
            <a:r>
              <a:rPr lang="en-US" dirty="0">
                <a:latin typeface="Arial"/>
                <a:cs typeface="Arial"/>
              </a:rPr>
              <a:t>Minimum use temperature</a:t>
            </a:r>
          </a:p>
          <a:p>
            <a:pPr marL="438150" lvl="2" indent="-285750">
              <a:buFont typeface="Courier New" panose="02070309020205020404" pitchFamily="49" charset="0"/>
              <a:buChar char="­"/>
            </a:pPr>
            <a:r>
              <a:rPr lang="en-US" dirty="0">
                <a:latin typeface="Arial"/>
                <a:cs typeface="Arial"/>
              </a:rPr>
              <a:t>System volume limitations</a:t>
            </a:r>
          </a:p>
          <a:p>
            <a:pPr marL="438150" lvl="2" indent="-285750">
              <a:buFont typeface="Courier New" panose="02070309020205020404" pitchFamily="49" charset="0"/>
              <a:buChar char="­"/>
            </a:pPr>
            <a:r>
              <a:rPr lang="en-US" dirty="0">
                <a:latin typeface="Arial"/>
                <a:cs typeface="Arial"/>
              </a:rPr>
              <a:t>Minimum pressure requirements</a:t>
            </a:r>
          </a:p>
          <a:p>
            <a:pPr marL="438150" lvl="2" indent="-285750">
              <a:buFont typeface="Courier New" panose="02070309020205020404" pitchFamily="49" charset="0"/>
              <a:buChar char="­"/>
            </a:pPr>
            <a:r>
              <a:rPr lang="en-US" dirty="0">
                <a:latin typeface="Arial"/>
                <a:cs typeface="Arial"/>
              </a:rPr>
              <a:t>Compatibility with piping types and other system materials</a:t>
            </a:r>
          </a:p>
          <a:p>
            <a:pPr marL="285750" lvl="1" indent="-285750">
              <a:buFont typeface="Wingdings" pitchFamily="2" charset="2"/>
              <a:buChar char="§"/>
            </a:pPr>
            <a:endParaRPr lang="en-US" dirty="0">
              <a:latin typeface="Arial"/>
              <a:cs typeface="Arial"/>
            </a:endParaRPr>
          </a:p>
        </p:txBody>
      </p:sp>
    </p:spTree>
    <p:custDataLst>
      <p:tags r:id="rId1"/>
    </p:custDataLst>
    <p:extLst>
      <p:ext uri="{BB962C8B-B14F-4D97-AF65-F5344CB8AC3E}">
        <p14:creationId xmlns:p14="http://schemas.microsoft.com/office/powerpoint/2010/main" val="251398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192D0-1FB5-432C-9D4C-12E527B569D8}"/>
              </a:ext>
            </a:extLst>
          </p:cNvPr>
          <p:cNvSpPr>
            <a:spLocks noGrp="1"/>
          </p:cNvSpPr>
          <p:nvPr>
            <p:ph type="ctrTitle"/>
          </p:nvPr>
        </p:nvSpPr>
        <p:spPr/>
        <p:txBody>
          <a:bodyPr/>
          <a:lstStyle/>
          <a:p>
            <a:r>
              <a:rPr lang="en-US" dirty="0"/>
              <a:t>Thank you!</a:t>
            </a:r>
          </a:p>
        </p:txBody>
      </p:sp>
      <p:sp>
        <p:nvSpPr>
          <p:cNvPr id="5" name="Subtitle 4">
            <a:extLst>
              <a:ext uri="{FF2B5EF4-FFF2-40B4-BE49-F238E27FC236}">
                <a16:creationId xmlns:a16="http://schemas.microsoft.com/office/drawing/2014/main" id="{41AF0266-DEEF-D247-9C5C-9883A3D84581}"/>
              </a:ext>
            </a:extLst>
          </p:cNvPr>
          <p:cNvSpPr>
            <a:spLocks noGrp="1"/>
          </p:cNvSpPr>
          <p:nvPr>
            <p:ph type="subTitle" idx="1"/>
          </p:nvPr>
        </p:nvSpPr>
        <p:spPr>
          <a:xfrm>
            <a:off x="4945593" y="1466603"/>
            <a:ext cx="9334006" cy="389220"/>
          </a:xfrm>
        </p:spPr>
        <p:txBody>
          <a:bodyPr/>
          <a:lstStyle/>
          <a:p>
            <a:r>
              <a:rPr lang="en-US" dirty="0">
                <a:solidFill>
                  <a:schemeClr val="bg1"/>
                </a:solidFill>
              </a:rPr>
              <a:t>With the launch of freezemaster</a:t>
            </a:r>
            <a:r>
              <a:rPr lang="en-US" baseline="30000" dirty="0">
                <a:solidFill>
                  <a:schemeClr val="bg1"/>
                </a:solidFill>
              </a:rPr>
              <a:t>TM</a:t>
            </a:r>
            <a:r>
              <a:rPr lang="en-US" dirty="0">
                <a:solidFill>
                  <a:schemeClr val="bg1"/>
                </a:solidFill>
              </a:rPr>
              <a:t> antifreeze, it has never been easier to</a:t>
            </a:r>
          </a:p>
          <a:p>
            <a:r>
              <a:rPr lang="en-US" dirty="0">
                <a:solidFill>
                  <a:schemeClr val="bg1"/>
                </a:solidFill>
              </a:rPr>
              <a:t>be in full compliance with NFPA requirements. Don’t wait until September </a:t>
            </a:r>
          </a:p>
          <a:p>
            <a:pPr marL="342900" indent="-342900">
              <a:buAutoNum type="arabicPlain" startAt="2022"/>
            </a:pPr>
            <a:r>
              <a:rPr lang="en-US" dirty="0">
                <a:solidFill>
                  <a:schemeClr val="bg1"/>
                </a:solidFill>
              </a:rPr>
              <a:t> to address existing systems. Act as soon as the next scheduled </a:t>
            </a:r>
          </a:p>
          <a:p>
            <a:r>
              <a:rPr lang="en-US" dirty="0">
                <a:solidFill>
                  <a:schemeClr val="bg1"/>
                </a:solidFill>
              </a:rPr>
              <a:t>appointment for Inspection, Testing and Maintenance (ITM). </a:t>
            </a:r>
          </a:p>
        </p:txBody>
      </p:sp>
    </p:spTree>
    <p:extLst>
      <p:ext uri="{BB962C8B-B14F-4D97-AF65-F5344CB8AC3E}">
        <p14:creationId xmlns:p14="http://schemas.microsoft.com/office/powerpoint/2010/main" val="2992824203"/>
      </p:ext>
    </p:extLst>
  </p:cSld>
  <p:clrMapOvr>
    <a:masterClrMapping/>
  </p:clrMapOvr>
  <mc:AlternateContent xmlns:mc="http://schemas.openxmlformats.org/markup-compatibility/2006" xmlns:p14="http://schemas.microsoft.com/office/powerpoint/2010/main">
    <mc:Choice Requires="p14">
      <p:transition spd="slow" p14:dur="2000" advTm="17263"/>
    </mc:Choice>
    <mc:Fallback xmlns="">
      <p:transition spd="slow" advTm="17263"/>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ECE707D-D878-4717-8BBD-484CFEB31D35}"/>
              </a:ext>
            </a:extLst>
          </p:cNvPr>
          <p:cNvSpPr>
            <a:spLocks noGrp="1"/>
          </p:cNvSpPr>
          <p:nvPr>
            <p:ph sz="half" idx="2"/>
          </p:nvPr>
        </p:nvSpPr>
        <p:spPr>
          <a:xfrm>
            <a:off x="7592465" y="2961192"/>
            <a:ext cx="4200097" cy="536800"/>
          </a:xfrm>
        </p:spPr>
        <p:txBody>
          <a:bodyPr/>
          <a:lstStyle/>
          <a:p>
            <a:r>
              <a:rPr lang="en-US" sz="2800" dirty="0"/>
              <a:t>Typical Antifreeze Loop</a:t>
            </a:r>
          </a:p>
        </p:txBody>
      </p:sp>
      <p:pic>
        <p:nvPicPr>
          <p:cNvPr id="9" name="Picture 8">
            <a:extLst>
              <a:ext uri="{FF2B5EF4-FFF2-40B4-BE49-F238E27FC236}">
                <a16:creationId xmlns:a16="http://schemas.microsoft.com/office/drawing/2014/main" id="{46AC84A9-EEEE-D340-8932-ADBEE01599C6}"/>
              </a:ext>
            </a:extLst>
          </p:cNvPr>
          <p:cNvPicPr>
            <a:picLocks noChangeAspect="1"/>
          </p:cNvPicPr>
          <p:nvPr/>
        </p:nvPicPr>
        <p:blipFill rotWithShape="1">
          <a:blip r:embed="rId3"/>
          <a:srcRect t="3031" r="18576" b="269"/>
          <a:stretch/>
        </p:blipFill>
        <p:spPr>
          <a:xfrm>
            <a:off x="-10680" y="10303"/>
            <a:ext cx="7173479" cy="6438578"/>
          </a:xfrm>
          <a:prstGeom prst="rect">
            <a:avLst/>
          </a:prstGeom>
        </p:spPr>
      </p:pic>
    </p:spTree>
    <p:extLst>
      <p:ext uri="{BB962C8B-B14F-4D97-AF65-F5344CB8AC3E}">
        <p14:creationId xmlns:p14="http://schemas.microsoft.com/office/powerpoint/2010/main" val="1022952352"/>
      </p:ext>
    </p:extLst>
  </p:cSld>
  <p:clrMapOvr>
    <a:masterClrMapping/>
  </p:clrMapOvr>
  <mc:AlternateContent xmlns:mc="http://schemas.openxmlformats.org/markup-compatibility/2006" xmlns:p14="http://schemas.microsoft.com/office/powerpoint/2010/main">
    <mc:Choice Requires="p14">
      <p:transition spd="slow" p14:dur="2000" advTm="45680"/>
    </mc:Choice>
    <mc:Fallback xmlns="">
      <p:transition spd="slow" advTm="4568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CB4D0-D656-4C18-A127-EDFD92FDA4C3}"/>
              </a:ext>
            </a:extLst>
          </p:cNvPr>
          <p:cNvSpPr>
            <a:spLocks noGrp="1"/>
          </p:cNvSpPr>
          <p:nvPr>
            <p:ph type="title"/>
          </p:nvPr>
        </p:nvSpPr>
        <p:spPr/>
        <p:txBody>
          <a:bodyPr/>
          <a:lstStyle/>
          <a:p>
            <a:r>
              <a:rPr lang="en-US" dirty="0"/>
              <a:t>Layout and Design</a:t>
            </a:r>
          </a:p>
        </p:txBody>
      </p:sp>
      <p:sp>
        <p:nvSpPr>
          <p:cNvPr id="3" name="Content Placeholder 2">
            <a:extLst>
              <a:ext uri="{FF2B5EF4-FFF2-40B4-BE49-F238E27FC236}">
                <a16:creationId xmlns:a16="http://schemas.microsoft.com/office/drawing/2014/main" id="{1F1DA04B-44ED-4478-BF23-FD9F5DA0F5ED}"/>
              </a:ext>
            </a:extLst>
          </p:cNvPr>
          <p:cNvSpPr>
            <a:spLocks noGrp="1"/>
          </p:cNvSpPr>
          <p:nvPr>
            <p:ph idx="1"/>
          </p:nvPr>
        </p:nvSpPr>
        <p:spPr>
          <a:xfrm>
            <a:off x="665018" y="1816925"/>
            <a:ext cx="7364885" cy="4360038"/>
          </a:xfrm>
        </p:spPr>
        <p:txBody>
          <a:bodyPr/>
          <a:lstStyle/>
          <a:p>
            <a:r>
              <a:rPr lang="en-US" b="0" dirty="0"/>
              <a:t>Reference NFPA 13, 13R and 13D for:</a:t>
            </a:r>
          </a:p>
          <a:p>
            <a:pPr marL="285750" indent="-285750">
              <a:buFont typeface="Wingdings" pitchFamily="2" charset="2"/>
              <a:buChar char="§"/>
            </a:pPr>
            <a:r>
              <a:rPr lang="en-US" b="0" dirty="0"/>
              <a:t>Flow rates</a:t>
            </a:r>
          </a:p>
          <a:p>
            <a:pPr marL="285750" indent="-285750">
              <a:buFont typeface="Wingdings" pitchFamily="2" charset="2"/>
              <a:buChar char="§"/>
            </a:pPr>
            <a:r>
              <a:rPr lang="en-US" b="0" dirty="0"/>
              <a:t>Pipe sizing</a:t>
            </a:r>
          </a:p>
          <a:p>
            <a:pPr marL="285750" indent="-285750">
              <a:buFont typeface="Wingdings" pitchFamily="2" charset="2"/>
              <a:buChar char="§"/>
            </a:pPr>
            <a:r>
              <a:rPr lang="en-US" b="0" dirty="0"/>
              <a:t>Sprinkler spacing</a:t>
            </a:r>
          </a:p>
          <a:p>
            <a:pPr marL="285750" indent="-285750">
              <a:buFont typeface="Wingdings" pitchFamily="2" charset="2"/>
              <a:buChar char="§"/>
            </a:pPr>
            <a:r>
              <a:rPr lang="en-US" b="0" dirty="0"/>
              <a:t>Hanging methods</a:t>
            </a:r>
          </a:p>
          <a:p>
            <a:pPr marL="285750" indent="-285750">
              <a:buFont typeface="Wingdings" pitchFamily="2" charset="2"/>
              <a:buChar char="§"/>
            </a:pPr>
            <a:r>
              <a:rPr lang="en-US" b="0" dirty="0"/>
              <a:t>System design </a:t>
            </a:r>
          </a:p>
          <a:p>
            <a:pPr lvl="1">
              <a:lnSpc>
                <a:spcPct val="140000"/>
              </a:lnSpc>
            </a:pPr>
            <a:br>
              <a:rPr lang="en-US" sz="1100" dirty="0"/>
            </a:br>
            <a:r>
              <a:rPr lang="en-US" dirty="0"/>
              <a:t>Consult NFPA requirements and state </a:t>
            </a:r>
            <a:br>
              <a:rPr lang="en-US" dirty="0"/>
            </a:br>
            <a:r>
              <a:rPr lang="en-US" dirty="0"/>
              <a:t>and local regulations. </a:t>
            </a:r>
          </a:p>
          <a:p>
            <a:pPr lvl="1">
              <a:lnSpc>
                <a:spcPct val="140000"/>
              </a:lnSpc>
            </a:pPr>
            <a:endParaRPr lang="en-US" sz="1100" dirty="0"/>
          </a:p>
          <a:p>
            <a:pPr lvl="1">
              <a:lnSpc>
                <a:spcPct val="140000"/>
              </a:lnSpc>
            </a:pPr>
            <a:r>
              <a:rPr lang="en-US" dirty="0"/>
              <a:t>Ensure system meets size limitations </a:t>
            </a:r>
            <a:br>
              <a:rPr lang="en-US" dirty="0"/>
            </a:br>
            <a:r>
              <a:rPr lang="en-US" dirty="0"/>
              <a:t>outlined by NFPA.</a:t>
            </a:r>
          </a:p>
          <a:p>
            <a:endParaRPr lang="en-US" b="0" dirty="0"/>
          </a:p>
        </p:txBody>
      </p:sp>
      <p:pic>
        <p:nvPicPr>
          <p:cNvPr id="5" name="Picture 4">
            <a:extLst>
              <a:ext uri="{FF2B5EF4-FFF2-40B4-BE49-F238E27FC236}">
                <a16:creationId xmlns:a16="http://schemas.microsoft.com/office/drawing/2014/main" id="{33ECFBBE-1EF0-8947-AC59-2AB007A0335A}"/>
              </a:ext>
            </a:extLst>
          </p:cNvPr>
          <p:cNvPicPr>
            <a:picLocks noChangeAspect="1"/>
          </p:cNvPicPr>
          <p:nvPr/>
        </p:nvPicPr>
        <p:blipFill rotWithShape="1">
          <a:blip r:embed="rId3"/>
          <a:srcRect b="41719"/>
          <a:stretch/>
        </p:blipFill>
        <p:spPr>
          <a:xfrm>
            <a:off x="5629914" y="1865912"/>
            <a:ext cx="6077672" cy="4583875"/>
          </a:xfrm>
          <a:prstGeom prst="rect">
            <a:avLst/>
          </a:prstGeom>
          <a:ln w="6350">
            <a:solidFill>
              <a:srgbClr val="8A8C8E"/>
            </a:solidFill>
          </a:ln>
        </p:spPr>
      </p:pic>
    </p:spTree>
    <p:extLst>
      <p:ext uri="{BB962C8B-B14F-4D97-AF65-F5344CB8AC3E}">
        <p14:creationId xmlns:p14="http://schemas.microsoft.com/office/powerpoint/2010/main" val="3446896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90F5C-456A-4126-B77E-426397BD9143}"/>
              </a:ext>
            </a:extLst>
          </p:cNvPr>
          <p:cNvSpPr>
            <a:spLocks noGrp="1"/>
          </p:cNvSpPr>
          <p:nvPr>
            <p:ph type="title"/>
          </p:nvPr>
        </p:nvSpPr>
        <p:spPr/>
        <p:txBody>
          <a:bodyPr/>
          <a:lstStyle/>
          <a:p>
            <a:r>
              <a:rPr lang="en-US" dirty="0"/>
              <a:t>Why Listed Antifreeze?</a:t>
            </a:r>
          </a:p>
        </p:txBody>
      </p:sp>
      <p:pic>
        <p:nvPicPr>
          <p:cNvPr id="4" name="Picture 3">
            <a:extLst>
              <a:ext uri="{FF2B5EF4-FFF2-40B4-BE49-F238E27FC236}">
                <a16:creationId xmlns:a16="http://schemas.microsoft.com/office/drawing/2014/main" id="{6D2DCCDB-505D-4C1E-B0CB-FF1D519C6110}"/>
              </a:ext>
            </a:extLst>
          </p:cNvPr>
          <p:cNvPicPr>
            <a:picLocks noChangeAspect="1"/>
          </p:cNvPicPr>
          <p:nvPr/>
        </p:nvPicPr>
        <p:blipFill>
          <a:blip r:embed="rId3"/>
          <a:stretch>
            <a:fillRect/>
          </a:stretch>
        </p:blipFill>
        <p:spPr>
          <a:xfrm>
            <a:off x="8179358" y="2276970"/>
            <a:ext cx="1829192" cy="2086186"/>
          </a:xfrm>
          <a:prstGeom prst="rect">
            <a:avLst/>
          </a:prstGeom>
        </p:spPr>
      </p:pic>
      <p:pic>
        <p:nvPicPr>
          <p:cNvPr id="5" name="Picture 4">
            <a:extLst>
              <a:ext uri="{FF2B5EF4-FFF2-40B4-BE49-F238E27FC236}">
                <a16:creationId xmlns:a16="http://schemas.microsoft.com/office/drawing/2014/main" id="{786C0506-BD13-4BA2-8034-4056E9B39072}"/>
              </a:ext>
            </a:extLst>
          </p:cNvPr>
          <p:cNvPicPr>
            <a:picLocks noChangeAspect="1"/>
          </p:cNvPicPr>
          <p:nvPr/>
        </p:nvPicPr>
        <p:blipFill>
          <a:blip r:embed="rId4"/>
          <a:stretch>
            <a:fillRect/>
          </a:stretch>
        </p:blipFill>
        <p:spPr>
          <a:xfrm rot="21166609">
            <a:off x="7710061" y="3913356"/>
            <a:ext cx="2727526" cy="2141142"/>
          </a:xfrm>
          <a:prstGeom prst="rect">
            <a:avLst/>
          </a:prstGeom>
        </p:spPr>
      </p:pic>
      <p:sp>
        <p:nvSpPr>
          <p:cNvPr id="6" name="TextBox 5">
            <a:extLst>
              <a:ext uri="{FF2B5EF4-FFF2-40B4-BE49-F238E27FC236}">
                <a16:creationId xmlns:a16="http://schemas.microsoft.com/office/drawing/2014/main" id="{AB238C23-AA79-4FE4-90B1-763E036C6DFC}"/>
              </a:ext>
            </a:extLst>
          </p:cNvPr>
          <p:cNvSpPr txBox="1"/>
          <p:nvPr/>
        </p:nvSpPr>
        <p:spPr>
          <a:xfrm>
            <a:off x="665018" y="1571041"/>
            <a:ext cx="11129030" cy="1107996"/>
          </a:xfrm>
          <a:prstGeom prst="rect">
            <a:avLst/>
          </a:prstGeom>
          <a:noFill/>
        </p:spPr>
        <p:txBody>
          <a:bodyPr wrap="square" rtlCol="0">
            <a:spAutoFit/>
          </a:bodyPr>
          <a:lstStyle/>
          <a:p>
            <a:r>
              <a:rPr lang="en-US" sz="1600" b="1" dirty="0">
                <a:solidFill>
                  <a:srgbClr val="66666B"/>
                </a:solidFill>
                <a:latin typeface="Arial" panose="020B0604020202020204" pitchFamily="34" charset="0"/>
                <a:cs typeface="Arial" panose="020B0604020202020204" pitchFamily="34" charset="0"/>
              </a:rPr>
              <a:t>Life Safety Concern</a:t>
            </a:r>
          </a:p>
          <a:p>
            <a:r>
              <a:rPr lang="en-US" sz="1600" b="1" dirty="0">
                <a:solidFill>
                  <a:srgbClr val="66666B"/>
                </a:solidFill>
                <a:latin typeface="Arial" panose="020B0604020202020204" pitchFamily="34" charset="0"/>
                <a:cs typeface="Arial" panose="020B0604020202020204" pitchFamily="34" charset="0"/>
              </a:rPr>
              <a:t>1997-2010: </a:t>
            </a:r>
            <a:r>
              <a:rPr lang="en-US" sz="1600" dirty="0">
                <a:solidFill>
                  <a:srgbClr val="66666B"/>
                </a:solidFill>
                <a:latin typeface="Arial" panose="020B0604020202020204" pitchFamily="34" charset="0"/>
                <a:cs typeface="Arial" panose="020B0604020202020204" pitchFamily="34" charset="0"/>
              </a:rPr>
              <a:t>5 documented cases from 1997 to 2010 in which it was concluded that antifreeze in the fire sprinkler system caused an explosion, resulting in occupant injuries and even death </a:t>
            </a:r>
          </a:p>
          <a:p>
            <a:endParaRPr lang="en-US" sz="1600" b="1" dirty="0">
              <a:solidFill>
                <a:srgbClr val="66666B"/>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E38EEEC-C3BF-44A4-B83C-19D2EFCB5358}"/>
              </a:ext>
            </a:extLst>
          </p:cNvPr>
          <p:cNvSpPr txBox="1"/>
          <p:nvPr/>
        </p:nvSpPr>
        <p:spPr>
          <a:xfrm>
            <a:off x="665018" y="2517667"/>
            <a:ext cx="7785646" cy="3847207"/>
          </a:xfrm>
          <a:prstGeom prst="rect">
            <a:avLst/>
          </a:prstGeom>
          <a:noFill/>
        </p:spPr>
        <p:txBody>
          <a:bodyPr wrap="square" rtlCol="0">
            <a:spAutoFit/>
          </a:bodyPr>
          <a:lstStyle/>
          <a:p>
            <a:r>
              <a:rPr lang="en-US" sz="1600" b="1" dirty="0">
                <a:solidFill>
                  <a:srgbClr val="66666B"/>
                </a:solidFill>
                <a:latin typeface="Arial" panose="020B0604020202020204" pitchFamily="34" charset="0"/>
                <a:cs typeface="Arial" panose="020B0604020202020204" pitchFamily="34" charset="0"/>
              </a:rPr>
              <a:t>October 2002 – Fire in </a:t>
            </a:r>
            <a:r>
              <a:rPr lang="en-US" sz="1600" b="1" dirty="0" err="1">
                <a:solidFill>
                  <a:srgbClr val="66666B"/>
                </a:solidFill>
                <a:latin typeface="Arial" panose="020B0604020202020204" pitchFamily="34" charset="0"/>
                <a:cs typeface="Arial" panose="020B0604020202020204" pitchFamily="34" charset="0"/>
              </a:rPr>
              <a:t>Mommouth</a:t>
            </a:r>
            <a:r>
              <a:rPr lang="en-US" sz="1600" b="1" dirty="0">
                <a:solidFill>
                  <a:srgbClr val="66666B"/>
                </a:solidFill>
                <a:latin typeface="Arial" panose="020B0604020202020204" pitchFamily="34" charset="0"/>
                <a:cs typeface="Arial" panose="020B0604020202020204" pitchFamily="34" charset="0"/>
              </a:rPr>
              <a:t> Beach, NJ</a:t>
            </a:r>
          </a:p>
          <a:p>
            <a:pPr marL="285750" indent="-285750">
              <a:buFont typeface="Arial" panose="020B0604020202020204" pitchFamily="34" charset="0"/>
              <a:buChar char="•"/>
            </a:pPr>
            <a:r>
              <a:rPr lang="en-US" sz="1600" dirty="0">
                <a:solidFill>
                  <a:srgbClr val="66666B"/>
                </a:solidFill>
                <a:latin typeface="Arial" panose="020B0604020202020204" pitchFamily="34" charset="0"/>
                <a:cs typeface="Arial" panose="020B0604020202020204" pitchFamily="34" charset="0"/>
              </a:rPr>
              <a:t>Flash fire caused by vapors of propylene glycol-water solution interacting with gas fired heaters in an outdoor, enclosed deck/porch area</a:t>
            </a:r>
          </a:p>
          <a:p>
            <a:pPr marL="285750" indent="-285750">
              <a:buFont typeface="Arial" panose="020B0604020202020204" pitchFamily="34" charset="0"/>
              <a:buChar char="•"/>
            </a:pPr>
            <a:r>
              <a:rPr lang="en-US" sz="1600" dirty="0">
                <a:solidFill>
                  <a:srgbClr val="66666B"/>
                </a:solidFill>
                <a:latin typeface="Arial" panose="020B0604020202020204" pitchFamily="34" charset="0"/>
                <a:cs typeface="Arial" panose="020B0604020202020204" pitchFamily="34" charset="0"/>
              </a:rPr>
              <a:t>18 people injured</a:t>
            </a:r>
          </a:p>
          <a:p>
            <a:pPr marL="285750" indent="-285750">
              <a:buFont typeface="Arial" panose="020B0604020202020204" pitchFamily="34" charset="0"/>
              <a:buChar char="•"/>
            </a:pPr>
            <a:endParaRPr lang="en-US" sz="1600" b="1" dirty="0">
              <a:solidFill>
                <a:srgbClr val="66666B"/>
              </a:solidFill>
              <a:latin typeface="Arial" panose="020B0604020202020204" pitchFamily="34" charset="0"/>
              <a:cs typeface="Arial" panose="020B0604020202020204" pitchFamily="34" charset="0"/>
            </a:endParaRPr>
          </a:p>
          <a:p>
            <a:r>
              <a:rPr lang="en-US" sz="1600" b="1" dirty="0">
                <a:solidFill>
                  <a:srgbClr val="66666B"/>
                </a:solidFill>
                <a:latin typeface="Arial" panose="020B0604020202020204" pitchFamily="34" charset="0"/>
                <a:cs typeface="Arial" panose="020B0604020202020204" pitchFamily="34" charset="0"/>
              </a:rPr>
              <a:t>August 2009</a:t>
            </a:r>
          </a:p>
          <a:p>
            <a:pPr marL="285750" indent="-285750">
              <a:buFont typeface="Arial" panose="020B0604020202020204" pitchFamily="34" charset="0"/>
              <a:buChar char="•"/>
            </a:pPr>
            <a:r>
              <a:rPr lang="en-US" sz="1600" dirty="0">
                <a:solidFill>
                  <a:srgbClr val="66666B"/>
                </a:solidFill>
                <a:latin typeface="Arial" panose="020B0604020202020204" pitchFamily="34" charset="0"/>
                <a:cs typeface="Arial" panose="020B0604020202020204" pitchFamily="34" charset="0"/>
              </a:rPr>
              <a:t>Kitchen fire activated apartment sprinkler system containing glycerin-based antifreeze that ignited the flames and caused an explosion</a:t>
            </a:r>
          </a:p>
          <a:p>
            <a:pPr marL="285750" indent="-285750">
              <a:buFont typeface="Arial" panose="020B0604020202020204" pitchFamily="34" charset="0"/>
              <a:buChar char="•"/>
            </a:pPr>
            <a:r>
              <a:rPr lang="en-US" sz="1600" dirty="0">
                <a:solidFill>
                  <a:srgbClr val="66666B"/>
                </a:solidFill>
                <a:latin typeface="Arial" panose="020B0604020202020204" pitchFamily="34" charset="0"/>
                <a:cs typeface="Arial" panose="020B0604020202020204" pitchFamily="34" charset="0"/>
              </a:rPr>
              <a:t>1 fatality &amp; 3 injured</a:t>
            </a:r>
          </a:p>
          <a:p>
            <a:pPr marL="285750" indent="-285750">
              <a:buFont typeface="Arial" panose="020B0604020202020204" pitchFamily="34" charset="0"/>
              <a:buChar char="•"/>
            </a:pPr>
            <a:endParaRPr lang="en-US" sz="1600" b="1" dirty="0">
              <a:solidFill>
                <a:srgbClr val="66666B"/>
              </a:solidFill>
              <a:latin typeface="Arial" panose="020B0604020202020204" pitchFamily="34" charset="0"/>
              <a:cs typeface="Arial" panose="020B0604020202020204" pitchFamily="34" charset="0"/>
            </a:endParaRPr>
          </a:p>
          <a:p>
            <a:r>
              <a:rPr lang="en-US" sz="1600" b="1" dirty="0">
                <a:solidFill>
                  <a:srgbClr val="66666B"/>
                </a:solidFill>
                <a:latin typeface="Arial" panose="020B0604020202020204" pitchFamily="34" charset="0"/>
                <a:cs typeface="Arial" panose="020B0604020202020204" pitchFamily="34" charset="0"/>
              </a:rPr>
              <a:t>July 2010 – Fire in Herriman, UT</a:t>
            </a:r>
          </a:p>
          <a:p>
            <a:pPr marL="285750" indent="-285750">
              <a:buFont typeface="Arial" panose="020B0604020202020204" pitchFamily="34" charset="0"/>
              <a:buChar char="•"/>
            </a:pPr>
            <a:r>
              <a:rPr lang="en-US" sz="1600" dirty="0">
                <a:solidFill>
                  <a:srgbClr val="66666B"/>
                </a:solidFill>
                <a:latin typeface="Arial" panose="020B0604020202020204" pitchFamily="34" charset="0"/>
                <a:cs typeface="Arial" panose="020B0604020202020204" pitchFamily="34" charset="0"/>
              </a:rPr>
              <a:t>Child playing with matches set off apartment sprinkler system</a:t>
            </a:r>
          </a:p>
          <a:p>
            <a:pPr marL="285750" indent="-285750">
              <a:buFont typeface="Arial" panose="020B0604020202020204" pitchFamily="34" charset="0"/>
              <a:buChar char="•"/>
            </a:pPr>
            <a:r>
              <a:rPr lang="en-US" sz="1600" dirty="0">
                <a:solidFill>
                  <a:srgbClr val="66666B"/>
                </a:solidFill>
                <a:latin typeface="Arial" panose="020B0604020202020204" pitchFamily="34" charset="0"/>
                <a:cs typeface="Arial" panose="020B0604020202020204" pitchFamily="34" charset="0"/>
              </a:rPr>
              <a:t>Antifreeze containing propylene glycol caused fire to spread quickly</a:t>
            </a:r>
          </a:p>
          <a:p>
            <a:pPr marL="285750" indent="-285750">
              <a:buFont typeface="Arial" panose="020B0604020202020204" pitchFamily="34" charset="0"/>
              <a:buChar char="•"/>
            </a:pPr>
            <a:r>
              <a:rPr lang="en-US" sz="1600" dirty="0">
                <a:solidFill>
                  <a:srgbClr val="66666B"/>
                </a:solidFill>
                <a:latin typeface="Arial" panose="020B0604020202020204" pitchFamily="34" charset="0"/>
                <a:cs typeface="Arial" panose="020B0604020202020204" pitchFamily="34" charset="0"/>
              </a:rPr>
              <a:t>1 child and 1 adult suffered second- and third-degree burns</a:t>
            </a:r>
          </a:p>
          <a:p>
            <a:pPr marL="285750" indent="-285750">
              <a:buFont typeface="Arial" panose="020B0604020202020204" pitchFamily="34" charset="0"/>
              <a:buChar char="•"/>
            </a:pPr>
            <a:endParaRPr lang="en-US" sz="1600" b="1" dirty="0">
              <a:solidFill>
                <a:srgbClr val="66666B"/>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810915D8-8039-49C0-97B2-83E667C563FA}"/>
              </a:ext>
            </a:extLst>
          </p:cNvPr>
          <p:cNvPicPr>
            <a:picLocks noChangeAspect="1"/>
          </p:cNvPicPr>
          <p:nvPr/>
        </p:nvPicPr>
        <p:blipFill>
          <a:blip r:embed="rId5"/>
          <a:stretch>
            <a:fillRect/>
          </a:stretch>
        </p:blipFill>
        <p:spPr>
          <a:xfrm rot="195206">
            <a:off x="9659648" y="2870820"/>
            <a:ext cx="2409825" cy="1595438"/>
          </a:xfrm>
          <a:prstGeom prst="rect">
            <a:avLst/>
          </a:prstGeom>
        </p:spPr>
      </p:pic>
      <p:pic>
        <p:nvPicPr>
          <p:cNvPr id="11" name="Picture 10">
            <a:extLst>
              <a:ext uri="{FF2B5EF4-FFF2-40B4-BE49-F238E27FC236}">
                <a16:creationId xmlns:a16="http://schemas.microsoft.com/office/drawing/2014/main" id="{4A9D4CE6-619E-42D9-AEB7-59672889C1BD}"/>
              </a:ext>
            </a:extLst>
          </p:cNvPr>
          <p:cNvPicPr>
            <a:picLocks noChangeAspect="1"/>
          </p:cNvPicPr>
          <p:nvPr/>
        </p:nvPicPr>
        <p:blipFill>
          <a:blip r:embed="rId6"/>
          <a:stretch>
            <a:fillRect/>
          </a:stretch>
        </p:blipFill>
        <p:spPr>
          <a:xfrm rot="20971645">
            <a:off x="9808078" y="4670402"/>
            <a:ext cx="2138729" cy="1418393"/>
          </a:xfrm>
          <a:prstGeom prst="rect">
            <a:avLst/>
          </a:prstGeom>
        </p:spPr>
      </p:pic>
    </p:spTree>
    <p:extLst>
      <p:ext uri="{BB962C8B-B14F-4D97-AF65-F5344CB8AC3E}">
        <p14:creationId xmlns:p14="http://schemas.microsoft.com/office/powerpoint/2010/main" val="145941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DAEC045C-0BEE-DD43-BB9B-DFC7C62E95DB}"/>
              </a:ext>
            </a:extLst>
          </p:cNvPr>
          <p:cNvSpPr>
            <a:spLocks noGrp="1"/>
          </p:cNvSpPr>
          <p:nvPr>
            <p:ph type="title"/>
          </p:nvPr>
        </p:nvSpPr>
        <p:spPr>
          <a:xfrm>
            <a:off x="297542" y="335503"/>
            <a:ext cx="10515600" cy="580806"/>
          </a:xfrm>
        </p:spPr>
        <p:txBody>
          <a:bodyPr/>
          <a:lstStyle/>
          <a:p>
            <a:r>
              <a:rPr lang="en-US" sz="2800" b="1">
                <a:latin typeface="Arial" panose="020B0604020202020204" pitchFamily="34" charset="0"/>
              </a:rPr>
              <a:t>Path to Listed Antifreezes</a:t>
            </a:r>
          </a:p>
        </p:txBody>
      </p:sp>
      <p:sp>
        <p:nvSpPr>
          <p:cNvPr id="17" name="Content Placeholder 16">
            <a:extLst>
              <a:ext uri="{FF2B5EF4-FFF2-40B4-BE49-F238E27FC236}">
                <a16:creationId xmlns:a16="http://schemas.microsoft.com/office/drawing/2014/main" id="{DE560159-60CD-794B-A0CA-735C8906FEA6}"/>
              </a:ext>
            </a:extLst>
          </p:cNvPr>
          <p:cNvSpPr>
            <a:spLocks noGrp="1"/>
          </p:cNvSpPr>
          <p:nvPr>
            <p:ph sz="quarter" idx="11"/>
          </p:nvPr>
        </p:nvSpPr>
        <p:spPr>
          <a:xfrm>
            <a:off x="3186063" y="3680631"/>
            <a:ext cx="1360488" cy="1144538"/>
          </a:xfrm>
        </p:spPr>
        <p:txBody>
          <a:bodyPr>
            <a:normAutofit/>
          </a:bodyPr>
          <a:lstStyle/>
          <a:p>
            <a:r>
              <a:rPr lang="en-US" sz="2800"/>
              <a:t>2012</a:t>
            </a:r>
          </a:p>
        </p:txBody>
      </p:sp>
      <p:sp>
        <p:nvSpPr>
          <p:cNvPr id="18" name="Content Placeholder 17">
            <a:extLst>
              <a:ext uri="{FF2B5EF4-FFF2-40B4-BE49-F238E27FC236}">
                <a16:creationId xmlns:a16="http://schemas.microsoft.com/office/drawing/2014/main" id="{DD4A229C-A0C7-CE47-9906-13440BC13A61}"/>
              </a:ext>
            </a:extLst>
          </p:cNvPr>
          <p:cNvSpPr>
            <a:spLocks noGrp="1"/>
          </p:cNvSpPr>
          <p:nvPr>
            <p:ph sz="quarter" idx="12"/>
          </p:nvPr>
        </p:nvSpPr>
        <p:spPr>
          <a:xfrm>
            <a:off x="5398092" y="3376034"/>
            <a:ext cx="1360488" cy="1317625"/>
          </a:xfrm>
        </p:spPr>
        <p:txBody>
          <a:bodyPr>
            <a:normAutofit/>
          </a:bodyPr>
          <a:lstStyle/>
          <a:p>
            <a:r>
              <a:rPr lang="en-US" sz="2800"/>
              <a:t>Jan</a:t>
            </a:r>
          </a:p>
          <a:p>
            <a:r>
              <a:rPr lang="en-US" sz="2800"/>
              <a:t>2019</a:t>
            </a:r>
          </a:p>
        </p:txBody>
      </p:sp>
      <p:sp>
        <p:nvSpPr>
          <p:cNvPr id="19" name="Content Placeholder 18">
            <a:extLst>
              <a:ext uri="{FF2B5EF4-FFF2-40B4-BE49-F238E27FC236}">
                <a16:creationId xmlns:a16="http://schemas.microsoft.com/office/drawing/2014/main" id="{AF4A4139-A90D-4D49-89ED-CD724B0071D5}"/>
              </a:ext>
            </a:extLst>
          </p:cNvPr>
          <p:cNvSpPr>
            <a:spLocks noGrp="1"/>
          </p:cNvSpPr>
          <p:nvPr>
            <p:ph sz="quarter" idx="13"/>
          </p:nvPr>
        </p:nvSpPr>
        <p:spPr>
          <a:xfrm>
            <a:off x="1012553" y="3635443"/>
            <a:ext cx="1360488" cy="501658"/>
          </a:xfrm>
        </p:spPr>
        <p:txBody>
          <a:bodyPr>
            <a:normAutofit/>
          </a:bodyPr>
          <a:lstStyle/>
          <a:p>
            <a:r>
              <a:rPr lang="en-US" sz="2800" dirty="0"/>
              <a:t>2010</a:t>
            </a:r>
          </a:p>
        </p:txBody>
      </p:sp>
      <p:sp>
        <p:nvSpPr>
          <p:cNvPr id="20" name="Content Placeholder 19">
            <a:extLst>
              <a:ext uri="{FF2B5EF4-FFF2-40B4-BE49-F238E27FC236}">
                <a16:creationId xmlns:a16="http://schemas.microsoft.com/office/drawing/2014/main" id="{01AC9AAA-DDCE-1E41-9291-9C214C196A03}"/>
              </a:ext>
            </a:extLst>
          </p:cNvPr>
          <p:cNvSpPr>
            <a:spLocks noGrp="1"/>
          </p:cNvSpPr>
          <p:nvPr>
            <p:ph sz="quarter" idx="14"/>
          </p:nvPr>
        </p:nvSpPr>
        <p:spPr>
          <a:xfrm>
            <a:off x="7568210" y="3421942"/>
            <a:ext cx="1360488" cy="1317625"/>
          </a:xfrm>
        </p:spPr>
        <p:txBody>
          <a:bodyPr>
            <a:normAutofit/>
          </a:bodyPr>
          <a:lstStyle/>
          <a:p>
            <a:r>
              <a:rPr lang="en-US" sz="2800" dirty="0"/>
              <a:t>Aug</a:t>
            </a:r>
          </a:p>
          <a:p>
            <a:r>
              <a:rPr lang="en-US" sz="2800" dirty="0"/>
              <a:t>2020</a:t>
            </a:r>
          </a:p>
        </p:txBody>
      </p:sp>
      <p:sp>
        <p:nvSpPr>
          <p:cNvPr id="21" name="Content Placeholder 20">
            <a:extLst>
              <a:ext uri="{FF2B5EF4-FFF2-40B4-BE49-F238E27FC236}">
                <a16:creationId xmlns:a16="http://schemas.microsoft.com/office/drawing/2014/main" id="{FC108B02-384E-464A-AC7D-9BAAC1CDBF1C}"/>
              </a:ext>
            </a:extLst>
          </p:cNvPr>
          <p:cNvSpPr>
            <a:spLocks noGrp="1"/>
          </p:cNvSpPr>
          <p:nvPr>
            <p:ph sz="quarter" idx="15"/>
          </p:nvPr>
        </p:nvSpPr>
        <p:spPr>
          <a:xfrm>
            <a:off x="9802611" y="3382913"/>
            <a:ext cx="1360488" cy="1317625"/>
          </a:xfrm>
        </p:spPr>
        <p:txBody>
          <a:bodyPr>
            <a:normAutofit/>
          </a:bodyPr>
          <a:lstStyle/>
          <a:p>
            <a:r>
              <a:rPr lang="en-US" sz="2800" dirty="0"/>
              <a:t>Sept</a:t>
            </a:r>
          </a:p>
          <a:p>
            <a:r>
              <a:rPr lang="en-US" sz="2800" dirty="0"/>
              <a:t>2022</a:t>
            </a:r>
          </a:p>
        </p:txBody>
      </p:sp>
      <p:cxnSp>
        <p:nvCxnSpPr>
          <p:cNvPr id="5" name="Straight Connector 4">
            <a:extLst>
              <a:ext uri="{FF2B5EF4-FFF2-40B4-BE49-F238E27FC236}">
                <a16:creationId xmlns:a16="http://schemas.microsoft.com/office/drawing/2014/main" id="{45D14B88-4DF5-4FEF-A57C-409B95E151DA}"/>
              </a:ext>
            </a:extLst>
          </p:cNvPr>
          <p:cNvCxnSpPr/>
          <p:nvPr/>
        </p:nvCxnSpPr>
        <p:spPr>
          <a:xfrm>
            <a:off x="297542" y="1008280"/>
            <a:ext cx="11030858" cy="0"/>
          </a:xfrm>
          <a:prstGeom prst="line">
            <a:avLst/>
          </a:prstGeom>
          <a:ln>
            <a:solidFill>
              <a:srgbClr val="8A8C8E"/>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8550B0B8-CC95-4624-8341-918B006DE9E6}"/>
              </a:ext>
            </a:extLst>
          </p:cNvPr>
          <p:cNvSpPr txBox="1"/>
          <p:nvPr/>
        </p:nvSpPr>
        <p:spPr>
          <a:xfrm>
            <a:off x="2248751" y="1081186"/>
            <a:ext cx="3829585" cy="1200329"/>
          </a:xfrm>
          <a:prstGeom prst="rect">
            <a:avLst/>
          </a:prstGeom>
          <a:noFill/>
        </p:spPr>
        <p:txBody>
          <a:bodyPr wrap="square" rtlCol="0">
            <a:spAutoFit/>
          </a:bodyPr>
          <a:lstStyle/>
          <a:p>
            <a:r>
              <a:rPr lang="en-US" b="1" dirty="0">
                <a:solidFill>
                  <a:schemeClr val="accent3">
                    <a:lumMod val="75000"/>
                  </a:schemeClr>
                </a:solidFill>
                <a:latin typeface="Arial" panose="020B0604020202020204" pitchFamily="34" charset="0"/>
                <a:cs typeface="Arial" panose="020B0604020202020204" pitchFamily="34" charset="0"/>
              </a:rPr>
              <a:t>NFPA Issues TIAs for 13, 13R and 13D with respect to antifreeze and limits the use in an effort to prevent further injuries</a:t>
            </a:r>
          </a:p>
        </p:txBody>
      </p:sp>
      <p:sp>
        <p:nvSpPr>
          <p:cNvPr id="27" name="TextBox 26">
            <a:extLst>
              <a:ext uri="{FF2B5EF4-FFF2-40B4-BE49-F238E27FC236}">
                <a16:creationId xmlns:a16="http://schemas.microsoft.com/office/drawing/2014/main" id="{DB4D89AB-853D-44B6-BDDE-055F393D891A}"/>
              </a:ext>
            </a:extLst>
          </p:cNvPr>
          <p:cNvSpPr txBox="1"/>
          <p:nvPr/>
        </p:nvSpPr>
        <p:spPr>
          <a:xfrm>
            <a:off x="391637" y="5599167"/>
            <a:ext cx="3829585" cy="923330"/>
          </a:xfrm>
          <a:prstGeom prst="rect">
            <a:avLst/>
          </a:prstGeom>
          <a:noFill/>
        </p:spPr>
        <p:txBody>
          <a:bodyPr wrap="square" rtlCol="0">
            <a:spAutoFit/>
          </a:bodyPr>
          <a:lstStyle/>
          <a:p>
            <a:r>
              <a:rPr lang="en-US" b="1">
                <a:solidFill>
                  <a:schemeClr val="accent2"/>
                </a:solidFill>
                <a:latin typeface="Arial" panose="020B0604020202020204" pitchFamily="34" charset="0"/>
                <a:cs typeface="Arial" panose="020B0604020202020204" pitchFamily="34" charset="0"/>
              </a:rPr>
              <a:t>NFPA announces the results of Fire Protection Research </a:t>
            </a:r>
            <a:br>
              <a:rPr lang="en-US" b="1">
                <a:solidFill>
                  <a:schemeClr val="accent2"/>
                </a:solidFill>
                <a:latin typeface="Arial" panose="020B0604020202020204" pitchFamily="34" charset="0"/>
                <a:cs typeface="Arial" panose="020B0604020202020204" pitchFamily="34" charset="0"/>
              </a:rPr>
            </a:br>
            <a:r>
              <a:rPr lang="en-US" b="1">
                <a:solidFill>
                  <a:schemeClr val="accent2"/>
                </a:solidFill>
                <a:latin typeface="Arial" panose="020B0604020202020204" pitchFamily="34" charset="0"/>
                <a:cs typeface="Arial" panose="020B0604020202020204" pitchFamily="34" charset="0"/>
              </a:rPr>
              <a:t>Study into antifreeze</a:t>
            </a:r>
          </a:p>
        </p:txBody>
      </p:sp>
      <p:sp>
        <p:nvSpPr>
          <p:cNvPr id="28" name="TextBox 27">
            <a:extLst>
              <a:ext uri="{FF2B5EF4-FFF2-40B4-BE49-F238E27FC236}">
                <a16:creationId xmlns:a16="http://schemas.microsoft.com/office/drawing/2014/main" id="{9A9B4C33-55E7-484F-8B37-4D44ED090D4A}"/>
              </a:ext>
            </a:extLst>
          </p:cNvPr>
          <p:cNvSpPr txBox="1"/>
          <p:nvPr/>
        </p:nvSpPr>
        <p:spPr>
          <a:xfrm>
            <a:off x="4787851" y="5599167"/>
            <a:ext cx="3460603" cy="923330"/>
          </a:xfrm>
          <a:prstGeom prst="rect">
            <a:avLst/>
          </a:prstGeom>
          <a:noFill/>
        </p:spPr>
        <p:txBody>
          <a:bodyPr wrap="square" lIns="91440" tIns="45720" rIns="91440" bIns="45720" rtlCol="0" anchor="t">
            <a:spAutoFit/>
          </a:bodyPr>
          <a:lstStyle/>
          <a:p>
            <a:r>
              <a:rPr lang="en-US" b="1">
                <a:solidFill>
                  <a:schemeClr val="accent6"/>
                </a:solidFill>
                <a:latin typeface="Arial" panose="020B0604020202020204" pitchFamily="34" charset="0"/>
                <a:cs typeface="Arial" panose="020B0604020202020204" pitchFamily="34" charset="0"/>
              </a:rPr>
              <a:t>Johnson Controls® launches</a:t>
            </a:r>
          </a:p>
          <a:p>
            <a:r>
              <a:rPr lang="en-US" b="1">
                <a:solidFill>
                  <a:schemeClr val="accent6"/>
                </a:solidFill>
                <a:latin typeface="Arial" panose="020B0604020202020204" pitchFamily="34" charset="0"/>
                <a:cs typeface="Arial" panose="020B0604020202020204" pitchFamily="34" charset="0"/>
              </a:rPr>
              <a:t>Tyco®  LFP® Antifreeze</a:t>
            </a:r>
          </a:p>
          <a:p>
            <a:r>
              <a:rPr lang="en-US" b="1">
                <a:solidFill>
                  <a:schemeClr val="accent6"/>
                </a:solidFill>
                <a:latin typeface="Arial" panose="020B0604020202020204" pitchFamily="34" charset="0"/>
                <a:cs typeface="Arial" panose="020B0604020202020204" pitchFamily="34" charset="0"/>
              </a:rPr>
              <a:t>(1</a:t>
            </a:r>
            <a:r>
              <a:rPr lang="en-US" b="1" baseline="30000">
                <a:solidFill>
                  <a:schemeClr val="accent6"/>
                </a:solidFill>
                <a:latin typeface="Arial" panose="020B0604020202020204" pitchFamily="34" charset="0"/>
                <a:cs typeface="Arial" panose="020B0604020202020204" pitchFamily="34" charset="0"/>
              </a:rPr>
              <a:t>st</a:t>
            </a:r>
            <a:r>
              <a:rPr lang="en-US" b="1">
                <a:solidFill>
                  <a:schemeClr val="accent6"/>
                </a:solidFill>
                <a:latin typeface="Arial" panose="020B0604020202020204" pitchFamily="34" charset="0"/>
                <a:cs typeface="Arial" panose="020B0604020202020204" pitchFamily="34" charset="0"/>
              </a:rPr>
              <a:t> UL-listed antifreeze)</a:t>
            </a:r>
          </a:p>
        </p:txBody>
      </p:sp>
      <p:sp>
        <p:nvSpPr>
          <p:cNvPr id="29" name="TextBox 28">
            <a:extLst>
              <a:ext uri="{FF2B5EF4-FFF2-40B4-BE49-F238E27FC236}">
                <a16:creationId xmlns:a16="http://schemas.microsoft.com/office/drawing/2014/main" id="{2BEC3739-9964-4AB6-9059-6C0E899A4D8B}"/>
              </a:ext>
            </a:extLst>
          </p:cNvPr>
          <p:cNvSpPr txBox="1"/>
          <p:nvPr/>
        </p:nvSpPr>
        <p:spPr>
          <a:xfrm>
            <a:off x="9521541" y="5460667"/>
            <a:ext cx="2278822" cy="1200329"/>
          </a:xfrm>
          <a:prstGeom prst="rect">
            <a:avLst/>
          </a:prstGeom>
          <a:noFill/>
        </p:spPr>
        <p:txBody>
          <a:bodyPr wrap="square" rtlCol="0">
            <a:spAutoFit/>
          </a:bodyPr>
          <a:lstStyle/>
          <a:p>
            <a:r>
              <a:rPr lang="en-US" b="1" dirty="0">
                <a:solidFill>
                  <a:schemeClr val="accent1"/>
                </a:solidFill>
                <a:latin typeface="Arial" panose="020B0604020202020204" pitchFamily="34" charset="0"/>
                <a:cs typeface="Arial" panose="020B0604020202020204" pitchFamily="34" charset="0"/>
              </a:rPr>
              <a:t>Deadline to replace </a:t>
            </a:r>
            <a:r>
              <a:rPr lang="en-US" b="1" dirty="0" err="1">
                <a:solidFill>
                  <a:schemeClr val="accent1"/>
                </a:solidFill>
                <a:latin typeface="Arial" panose="020B0604020202020204" pitchFamily="34" charset="0"/>
                <a:cs typeface="Arial" panose="020B0604020202020204" pitchFamily="34" charset="0"/>
              </a:rPr>
              <a:t>nonlisted</a:t>
            </a:r>
            <a:r>
              <a:rPr lang="en-US" b="1" dirty="0">
                <a:solidFill>
                  <a:schemeClr val="accent1"/>
                </a:solidFill>
                <a:latin typeface="Arial" panose="020B0604020202020204" pitchFamily="34" charset="0"/>
                <a:cs typeface="Arial" panose="020B0604020202020204" pitchFamily="34" charset="0"/>
              </a:rPr>
              <a:t> antifreeze with listed solution*</a:t>
            </a:r>
          </a:p>
        </p:txBody>
      </p:sp>
      <p:sp>
        <p:nvSpPr>
          <p:cNvPr id="30" name="TextBox 29">
            <a:extLst>
              <a:ext uri="{FF2B5EF4-FFF2-40B4-BE49-F238E27FC236}">
                <a16:creationId xmlns:a16="http://schemas.microsoft.com/office/drawing/2014/main" id="{8818E8E6-14F9-4551-8D2C-C43F8BC76CA2}"/>
              </a:ext>
            </a:extLst>
          </p:cNvPr>
          <p:cNvSpPr txBox="1"/>
          <p:nvPr/>
        </p:nvSpPr>
        <p:spPr>
          <a:xfrm>
            <a:off x="7428651" y="1274447"/>
            <a:ext cx="2278821" cy="923330"/>
          </a:xfrm>
          <a:prstGeom prst="rect">
            <a:avLst/>
          </a:prstGeom>
          <a:noFill/>
        </p:spPr>
        <p:txBody>
          <a:bodyPr wrap="square" rtlCol="0">
            <a:spAutoFit/>
          </a:bodyPr>
          <a:lstStyle/>
          <a:p>
            <a:r>
              <a:rPr lang="en-US" b="1">
                <a:solidFill>
                  <a:schemeClr val="accent4"/>
                </a:solidFill>
                <a:latin typeface="Arial" panose="020B0604020202020204" pitchFamily="34" charset="0"/>
                <a:cs typeface="Arial" panose="020B0604020202020204" pitchFamily="34" charset="0"/>
              </a:rPr>
              <a:t>Lubrizol launches freezemaster™ antifreeze</a:t>
            </a:r>
          </a:p>
        </p:txBody>
      </p:sp>
      <p:sp>
        <p:nvSpPr>
          <p:cNvPr id="14" name="TextBox 13">
            <a:extLst>
              <a:ext uri="{FF2B5EF4-FFF2-40B4-BE49-F238E27FC236}">
                <a16:creationId xmlns:a16="http://schemas.microsoft.com/office/drawing/2014/main" id="{FF40B1DF-FFAA-05EA-6A97-1B12A1ADA63A}"/>
              </a:ext>
            </a:extLst>
          </p:cNvPr>
          <p:cNvSpPr txBox="1"/>
          <p:nvPr/>
        </p:nvSpPr>
        <p:spPr>
          <a:xfrm>
            <a:off x="8754480" y="6660996"/>
            <a:ext cx="3316956" cy="276999"/>
          </a:xfrm>
          <a:prstGeom prst="rect">
            <a:avLst/>
          </a:prstGeom>
          <a:noFill/>
        </p:spPr>
        <p:txBody>
          <a:bodyPr wrap="square" rtlCol="0">
            <a:spAutoFit/>
          </a:bodyPr>
          <a:lstStyle/>
          <a:p>
            <a:pPr algn="r"/>
            <a:r>
              <a:rPr lang="en-US" sz="1200" b="1" dirty="0">
                <a:solidFill>
                  <a:schemeClr val="accent1"/>
                </a:solidFill>
                <a:latin typeface="Arial" panose="020B0604020202020204" pitchFamily="34" charset="0"/>
                <a:cs typeface="Arial" panose="020B0604020202020204" pitchFamily="34" charset="0"/>
              </a:rPr>
              <a:t>*Per 2014-2020 Editions of NFPA 25</a:t>
            </a:r>
          </a:p>
        </p:txBody>
      </p:sp>
    </p:spTree>
    <p:extLst>
      <p:ext uri="{BB962C8B-B14F-4D97-AF65-F5344CB8AC3E}">
        <p14:creationId xmlns:p14="http://schemas.microsoft.com/office/powerpoint/2010/main" val="3495132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68FA4-920F-47B5-A783-9A5181136BDF}"/>
              </a:ext>
            </a:extLst>
          </p:cNvPr>
          <p:cNvSpPr>
            <a:spLocks noGrp="1"/>
          </p:cNvSpPr>
          <p:nvPr>
            <p:ph type="title"/>
          </p:nvPr>
        </p:nvSpPr>
        <p:spPr>
          <a:xfrm>
            <a:off x="635620" y="685800"/>
            <a:ext cx="9601200" cy="739135"/>
          </a:xfrm>
        </p:spPr>
        <p:txBody>
          <a:bodyPr/>
          <a:lstStyle/>
          <a:p>
            <a:r>
              <a:rPr lang="en-US" dirty="0"/>
              <a:t>What’s in a listing?</a:t>
            </a:r>
          </a:p>
        </p:txBody>
      </p:sp>
      <p:graphicFrame>
        <p:nvGraphicFramePr>
          <p:cNvPr id="4" name="Content Placeholder 5">
            <a:extLst>
              <a:ext uri="{FF2B5EF4-FFF2-40B4-BE49-F238E27FC236}">
                <a16:creationId xmlns:a16="http://schemas.microsoft.com/office/drawing/2014/main" id="{F94C8C00-D0D5-4F1B-A1AD-955E1E9CD97E}"/>
              </a:ext>
            </a:extLst>
          </p:cNvPr>
          <p:cNvGraphicFramePr>
            <a:graphicFrameLocks/>
          </p:cNvGraphicFramePr>
          <p:nvPr>
            <p:extLst>
              <p:ext uri="{D42A27DB-BD31-4B8C-83A1-F6EECF244321}">
                <p14:modId xmlns:p14="http://schemas.microsoft.com/office/powerpoint/2010/main" val="486186714"/>
              </p:ext>
            </p:extLst>
          </p:nvPr>
        </p:nvGraphicFramePr>
        <p:xfrm>
          <a:off x="1150433" y="2142998"/>
          <a:ext cx="9601201" cy="4028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61A15FCB-9350-433F-84AC-6C49929B1545}"/>
              </a:ext>
            </a:extLst>
          </p:cNvPr>
          <p:cNvSpPr txBox="1"/>
          <p:nvPr/>
        </p:nvSpPr>
        <p:spPr>
          <a:xfrm>
            <a:off x="668483" y="1824031"/>
            <a:ext cx="11062600" cy="584775"/>
          </a:xfrm>
          <a:prstGeom prst="rect">
            <a:avLst/>
          </a:prstGeom>
          <a:noFill/>
        </p:spPr>
        <p:txBody>
          <a:bodyPr wrap="square" rtlCol="0">
            <a:spAutoFit/>
          </a:bodyPr>
          <a:lstStyle/>
          <a:p>
            <a:r>
              <a:rPr lang="en-US" sz="1600" dirty="0">
                <a:solidFill>
                  <a:srgbClr val="66666B"/>
                </a:solidFill>
                <a:latin typeface="Arial" panose="020B0604020202020204" pitchFamily="34" charset="0"/>
                <a:cs typeface="Arial" panose="020B0604020202020204" pitchFamily="34" charset="0"/>
              </a:rPr>
              <a:t>The antifreeze shall be formulated in such a manner to demonstrate the ability of the solution to not substantially contribute to the heat release rate of a fire when tested in accordance with the standard</a:t>
            </a:r>
          </a:p>
        </p:txBody>
      </p:sp>
      <p:sp>
        <p:nvSpPr>
          <p:cNvPr id="8" name="TextBox 7">
            <a:extLst>
              <a:ext uri="{FF2B5EF4-FFF2-40B4-BE49-F238E27FC236}">
                <a16:creationId xmlns:a16="http://schemas.microsoft.com/office/drawing/2014/main" id="{AC8254B7-1FE9-4C3C-BD9E-DF949A330E54}"/>
              </a:ext>
            </a:extLst>
          </p:cNvPr>
          <p:cNvSpPr txBox="1"/>
          <p:nvPr/>
        </p:nvSpPr>
        <p:spPr>
          <a:xfrm>
            <a:off x="635619" y="1400752"/>
            <a:ext cx="11261971" cy="369332"/>
          </a:xfrm>
          <a:prstGeom prst="rect">
            <a:avLst/>
          </a:prstGeom>
          <a:noFill/>
        </p:spPr>
        <p:txBody>
          <a:bodyPr wrap="square" rtlCol="0">
            <a:spAutoFit/>
          </a:bodyPr>
          <a:lstStyle/>
          <a:p>
            <a:pPr marL="0" indent="0">
              <a:buNone/>
            </a:pPr>
            <a:r>
              <a:rPr lang="en-US" b="1" dirty="0">
                <a:solidFill>
                  <a:srgbClr val="66666B"/>
                </a:solidFill>
                <a:latin typeface="Arial" panose="020B0604020202020204" pitchFamily="34" charset="0"/>
                <a:cs typeface="Arial" panose="020B0604020202020204" pitchFamily="34" charset="0"/>
              </a:rPr>
              <a:t>UL 2901 – Covers the requirements for performance on </a:t>
            </a:r>
            <a:r>
              <a:rPr lang="en-US" sz="1400" b="1" dirty="0">
                <a:solidFill>
                  <a:srgbClr val="66666B"/>
                </a:solidFill>
                <a:latin typeface="Arial" panose="020B0604020202020204" pitchFamily="34" charset="0"/>
                <a:cs typeface="Arial" panose="020B0604020202020204" pitchFamily="34" charset="0"/>
              </a:rPr>
              <a:t>antifreeze</a:t>
            </a:r>
            <a:r>
              <a:rPr lang="en-US" b="1" dirty="0">
                <a:solidFill>
                  <a:srgbClr val="66666B"/>
                </a:solidFill>
                <a:latin typeface="Arial" panose="020B0604020202020204" pitchFamily="34" charset="0"/>
                <a:cs typeface="Arial" panose="020B0604020202020204" pitchFamily="34" charset="0"/>
              </a:rPr>
              <a:t> solutions for fire sprinkler systems</a:t>
            </a:r>
          </a:p>
        </p:txBody>
      </p:sp>
      <p:sp>
        <p:nvSpPr>
          <p:cNvPr id="11" name="TextBox 10">
            <a:extLst>
              <a:ext uri="{FF2B5EF4-FFF2-40B4-BE49-F238E27FC236}">
                <a16:creationId xmlns:a16="http://schemas.microsoft.com/office/drawing/2014/main" id="{3A75FF09-AB63-4B9A-BE72-977E4D428B38}"/>
              </a:ext>
            </a:extLst>
          </p:cNvPr>
          <p:cNvSpPr txBox="1"/>
          <p:nvPr/>
        </p:nvSpPr>
        <p:spPr>
          <a:xfrm>
            <a:off x="3916867" y="6141468"/>
            <a:ext cx="6094140" cy="369332"/>
          </a:xfrm>
          <a:prstGeom prst="rect">
            <a:avLst/>
          </a:prstGeom>
          <a:noFill/>
        </p:spPr>
        <p:txBody>
          <a:bodyPr wrap="square">
            <a:spAutoFit/>
          </a:bodyPr>
          <a:lstStyle/>
          <a:p>
            <a:r>
              <a:rPr lang="en-US" sz="1600" b="1" dirty="0"/>
              <a:t>Unlisted antifreeze poses </a:t>
            </a:r>
            <a:r>
              <a:rPr lang="en-US" b="1" dirty="0">
                <a:solidFill>
                  <a:srgbClr val="623393"/>
                </a:solidFill>
              </a:rPr>
              <a:t>life safety </a:t>
            </a:r>
            <a:r>
              <a:rPr lang="en-US" sz="1600" b="1" dirty="0"/>
              <a:t>issues!</a:t>
            </a:r>
          </a:p>
        </p:txBody>
      </p:sp>
    </p:spTree>
    <p:extLst>
      <p:ext uri="{BB962C8B-B14F-4D97-AF65-F5344CB8AC3E}">
        <p14:creationId xmlns:p14="http://schemas.microsoft.com/office/powerpoint/2010/main" val="638595905"/>
      </p:ext>
    </p:extLst>
  </p:cSld>
  <p:clrMapOvr>
    <a:masterClrMapping/>
  </p:clrMapOvr>
  <mc:AlternateContent xmlns:mc="http://schemas.openxmlformats.org/markup-compatibility/2006" xmlns:p14="http://schemas.microsoft.com/office/powerpoint/2010/main">
    <mc:Choice Requires="p14">
      <p:transition spd="slow" p14:dur="2000" advTm="38638"/>
    </mc:Choice>
    <mc:Fallback xmlns="">
      <p:transition spd="slow" advTm="3863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5326BD-0C1A-40FD-A1CF-A9385132D105}"/>
              </a:ext>
            </a:extLst>
          </p:cNvPr>
          <p:cNvSpPr>
            <a:spLocks noGrp="1"/>
          </p:cNvSpPr>
          <p:nvPr>
            <p:ph type="title"/>
          </p:nvPr>
        </p:nvSpPr>
        <p:spPr>
          <a:xfrm>
            <a:off x="665018" y="1"/>
            <a:ext cx="7861465" cy="1516283"/>
          </a:xfrm>
        </p:spPr>
        <p:txBody>
          <a:bodyPr/>
          <a:lstStyle/>
          <a:p>
            <a:r>
              <a:rPr lang="en-US" dirty="0"/>
              <a:t>Listed Antifreeze Nomenclature</a:t>
            </a:r>
          </a:p>
        </p:txBody>
      </p:sp>
      <p:sp>
        <p:nvSpPr>
          <p:cNvPr id="4" name="Content Placeholder 2">
            <a:extLst>
              <a:ext uri="{FF2B5EF4-FFF2-40B4-BE49-F238E27FC236}">
                <a16:creationId xmlns:a16="http://schemas.microsoft.com/office/drawing/2014/main" id="{1A42E677-3C48-F647-B438-9E347D603C2D}"/>
              </a:ext>
            </a:extLst>
          </p:cNvPr>
          <p:cNvSpPr txBox="1">
            <a:spLocks/>
          </p:cNvSpPr>
          <p:nvPr/>
        </p:nvSpPr>
        <p:spPr>
          <a:xfrm>
            <a:off x="665018" y="1781298"/>
            <a:ext cx="10901548" cy="3991903"/>
          </a:xfrm>
          <a:prstGeom prst="rect">
            <a:avLst/>
          </a:prstGeom>
        </p:spPr>
        <p:txBody>
          <a:bodyPr vert="horz" wrap="none" lIns="0" tIns="0" rIns="0" bIns="0" rtlCol="0">
            <a:noAutofit/>
          </a:bodyPr>
          <a:lstStyle>
            <a:lvl1pPr marL="0" indent="0" algn="l" defTabSz="914400" rtl="0" eaLnBrk="1" latinLnBrk="0" hangingPunct="1">
              <a:lnSpc>
                <a:spcPct val="90000"/>
              </a:lnSpc>
              <a:spcBef>
                <a:spcPts val="1000"/>
              </a:spcBef>
              <a:buFontTx/>
              <a:buNone/>
              <a:defRPr sz="1800" b="1" kern="1200">
                <a:solidFill>
                  <a:srgbClr val="66666B"/>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Tx/>
              <a:buNone/>
              <a:tabLst/>
              <a:defRPr sz="1800" kern="1200">
                <a:solidFill>
                  <a:srgbClr val="66666B"/>
                </a:solidFill>
                <a:latin typeface="Arial" panose="020B0604020202020204" pitchFamily="34" charset="0"/>
                <a:ea typeface="+mn-ea"/>
                <a:cs typeface="Arial" panose="020B0604020202020204" pitchFamily="34" charset="0"/>
              </a:defRPr>
            </a:lvl2pPr>
            <a:lvl3pPr marL="152400" indent="-152400"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3pPr>
            <a:lvl4pPr marL="293688" indent="-153988"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4pPr>
            <a:lvl5pPr marL="411163" indent="-130175"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400" b="1" dirty="0"/>
              <a:t>Minimum use temperature</a:t>
            </a:r>
          </a:p>
          <a:p>
            <a:pPr lvl="1"/>
            <a:r>
              <a:rPr lang="en-US" dirty="0"/>
              <a:t>Lowest usable temperature as provided by UL, including a safety factor for outside influences</a:t>
            </a:r>
          </a:p>
          <a:p>
            <a:pPr lvl="1"/>
            <a:endParaRPr lang="en-US" sz="2400" dirty="0"/>
          </a:p>
          <a:p>
            <a:pPr lvl="1"/>
            <a:r>
              <a:rPr lang="en-US" sz="2400" b="1" dirty="0"/>
              <a:t>Freeze point</a:t>
            </a:r>
            <a:endParaRPr lang="en-US" sz="2400" b="1" dirty="0">
              <a:solidFill>
                <a:srgbClr val="623393"/>
              </a:solidFill>
            </a:endParaRPr>
          </a:p>
          <a:p>
            <a:pPr lvl="1"/>
            <a:r>
              <a:rPr lang="en-US" dirty="0"/>
              <a:t>Temperature at which solution begins to freeze</a:t>
            </a:r>
          </a:p>
          <a:p>
            <a:pPr lvl="1"/>
            <a:endParaRPr lang="en-US" sz="2400" b="1" dirty="0"/>
          </a:p>
          <a:p>
            <a:pPr lvl="1"/>
            <a:r>
              <a:rPr lang="en-US" sz="2400" b="1" dirty="0"/>
              <a:t>Pour point</a:t>
            </a:r>
            <a:endParaRPr lang="en-US" sz="2400" b="1" dirty="0">
              <a:solidFill>
                <a:srgbClr val="623393"/>
              </a:solidFill>
            </a:endParaRPr>
          </a:p>
          <a:p>
            <a:pPr lvl="1"/>
            <a:r>
              <a:rPr lang="en-US" dirty="0"/>
              <a:t>Lowest temperature at which solution will flow / remain pourable</a:t>
            </a:r>
          </a:p>
          <a:p>
            <a:pPr lvl="1"/>
            <a:endParaRPr lang="en-US" b="1" dirty="0"/>
          </a:p>
          <a:p>
            <a:pPr lvl="1"/>
            <a:r>
              <a:rPr lang="en-US" sz="2400" b="1" dirty="0"/>
              <a:t>Burst point</a:t>
            </a:r>
            <a:endParaRPr lang="en-US" sz="2400" b="1" dirty="0">
              <a:solidFill>
                <a:srgbClr val="623393"/>
              </a:solidFill>
            </a:endParaRPr>
          </a:p>
          <a:p>
            <a:pPr lvl="1"/>
            <a:r>
              <a:rPr lang="en-US" dirty="0"/>
              <a:t>Temperature at which frozen solution expands and bursts the vessel</a:t>
            </a:r>
            <a:endParaRPr lang="en-US" b="1" dirty="0">
              <a:solidFill>
                <a:srgbClr val="623393"/>
              </a:solidFill>
            </a:endParaRPr>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929472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8AB1F-A445-4BEE-B5F8-01FFDAF84A1B}"/>
              </a:ext>
            </a:extLst>
          </p:cNvPr>
          <p:cNvSpPr>
            <a:spLocks noGrp="1"/>
          </p:cNvSpPr>
          <p:nvPr>
            <p:ph type="title"/>
          </p:nvPr>
        </p:nvSpPr>
        <p:spPr/>
        <p:txBody>
          <a:bodyPr/>
          <a:lstStyle/>
          <a:p>
            <a:r>
              <a:rPr lang="en-US" dirty="0"/>
              <a:t>What To Look Out For In A Listing</a:t>
            </a:r>
          </a:p>
        </p:txBody>
      </p:sp>
      <p:sp>
        <p:nvSpPr>
          <p:cNvPr id="7" name="Content Placeholder 2">
            <a:extLst>
              <a:ext uri="{FF2B5EF4-FFF2-40B4-BE49-F238E27FC236}">
                <a16:creationId xmlns:a16="http://schemas.microsoft.com/office/drawing/2014/main" id="{AB1DA340-4154-B380-4EBC-3AB9F94BE23F}"/>
              </a:ext>
            </a:extLst>
          </p:cNvPr>
          <p:cNvSpPr txBox="1">
            <a:spLocks/>
          </p:cNvSpPr>
          <p:nvPr/>
        </p:nvSpPr>
        <p:spPr>
          <a:xfrm>
            <a:off x="665018" y="1766453"/>
            <a:ext cx="9469581" cy="3991903"/>
          </a:xfrm>
          <a:prstGeom prst="rect">
            <a:avLst/>
          </a:prstGeom>
        </p:spPr>
        <p:txBody>
          <a:bodyPr vert="horz" wrap="none" lIns="0" tIns="0" rIns="0" bIns="0" rtlCol="0">
            <a:noAutofit/>
          </a:bodyPr>
          <a:lstStyle>
            <a:lvl1pPr marL="0" indent="0" algn="l" defTabSz="914400" rtl="0" eaLnBrk="1" latinLnBrk="0" hangingPunct="1">
              <a:lnSpc>
                <a:spcPct val="90000"/>
              </a:lnSpc>
              <a:spcBef>
                <a:spcPts val="1000"/>
              </a:spcBef>
              <a:buFontTx/>
              <a:buNone/>
              <a:defRPr sz="1800" b="1" kern="1200">
                <a:solidFill>
                  <a:srgbClr val="66666B"/>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Tx/>
              <a:buNone/>
              <a:tabLst/>
              <a:defRPr sz="1800" kern="1200">
                <a:solidFill>
                  <a:srgbClr val="66666B"/>
                </a:solidFill>
                <a:latin typeface="Arial" panose="020B0604020202020204" pitchFamily="34" charset="0"/>
                <a:ea typeface="+mn-ea"/>
                <a:cs typeface="Arial" panose="020B0604020202020204" pitchFamily="34" charset="0"/>
              </a:defRPr>
            </a:lvl2pPr>
            <a:lvl3pPr marL="152400" indent="-152400"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3pPr>
            <a:lvl4pPr marL="293688" indent="-153988"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4pPr>
            <a:lvl5pPr marL="411163" indent="-130175"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400" b="1" dirty="0">
                <a:solidFill>
                  <a:srgbClr val="623393"/>
                </a:solidFill>
              </a:rPr>
              <a:t>Like sprinkler heads, listings differ amongst listed antifreezes.</a:t>
            </a:r>
          </a:p>
          <a:p>
            <a:pPr lvl="1"/>
            <a:r>
              <a:rPr lang="en-US" sz="2400" b="1" dirty="0">
                <a:solidFill>
                  <a:srgbClr val="623393"/>
                </a:solidFill>
              </a:rPr>
              <a:t>Here are the most common critical differences:</a:t>
            </a:r>
          </a:p>
          <a:p>
            <a:pPr lvl="1"/>
            <a:endParaRPr lang="en-US" b="1" dirty="0">
              <a:solidFill>
                <a:srgbClr val="623393"/>
              </a:solidFill>
            </a:endParaRPr>
          </a:p>
          <a:p>
            <a:pPr lvl="1"/>
            <a:endParaRPr lang="en-US" dirty="0"/>
          </a:p>
          <a:p>
            <a:pPr lvl="1"/>
            <a:endParaRPr lang="en-US" dirty="0"/>
          </a:p>
          <a:p>
            <a:pPr lvl="1"/>
            <a:endParaRPr lang="en-US" dirty="0"/>
          </a:p>
          <a:p>
            <a:pPr lvl="1"/>
            <a:endParaRPr lang="en-US" dirty="0"/>
          </a:p>
        </p:txBody>
      </p:sp>
      <p:sp>
        <p:nvSpPr>
          <p:cNvPr id="9" name="Content Placeholder 2">
            <a:extLst>
              <a:ext uri="{FF2B5EF4-FFF2-40B4-BE49-F238E27FC236}">
                <a16:creationId xmlns:a16="http://schemas.microsoft.com/office/drawing/2014/main" id="{0373BEFE-A802-ACA5-7F1B-814B76330277}"/>
              </a:ext>
            </a:extLst>
          </p:cNvPr>
          <p:cNvSpPr txBox="1">
            <a:spLocks/>
          </p:cNvSpPr>
          <p:nvPr/>
        </p:nvSpPr>
        <p:spPr>
          <a:xfrm>
            <a:off x="665017" y="2713696"/>
            <a:ext cx="11113325" cy="3991903"/>
          </a:xfrm>
          <a:prstGeom prst="rect">
            <a:avLst/>
          </a:prstGeom>
        </p:spPr>
        <p:txBody>
          <a:bodyPr vert="horz" wrap="none" lIns="0" tIns="0" rIns="0" bIns="0" rtlCol="0">
            <a:noAutofit/>
          </a:bodyPr>
          <a:lstStyle>
            <a:lvl1pPr marL="0" indent="0" algn="l" defTabSz="914400" rtl="0" eaLnBrk="1" latinLnBrk="0" hangingPunct="1">
              <a:lnSpc>
                <a:spcPct val="90000"/>
              </a:lnSpc>
              <a:spcBef>
                <a:spcPts val="1000"/>
              </a:spcBef>
              <a:buFontTx/>
              <a:buNone/>
              <a:defRPr sz="1800" b="1" kern="1200">
                <a:solidFill>
                  <a:srgbClr val="66666B"/>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Tx/>
              <a:buNone/>
              <a:tabLst/>
              <a:defRPr sz="1800" kern="1200">
                <a:solidFill>
                  <a:srgbClr val="66666B"/>
                </a:solidFill>
                <a:latin typeface="Arial" panose="020B0604020202020204" pitchFamily="34" charset="0"/>
                <a:ea typeface="+mn-ea"/>
                <a:cs typeface="Arial" panose="020B0604020202020204" pitchFamily="34" charset="0"/>
              </a:defRPr>
            </a:lvl2pPr>
            <a:lvl3pPr marL="152400" indent="-152400"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3pPr>
            <a:lvl4pPr marL="293688" indent="-153988"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4pPr>
            <a:lvl5pPr marL="411163" indent="-130175"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buAutoNum type="arabicPeriod"/>
            </a:pPr>
            <a:r>
              <a:rPr lang="en-US" sz="2400" dirty="0"/>
              <a:t>Minimum use temperature</a:t>
            </a:r>
          </a:p>
          <a:p>
            <a:pPr marL="342900" lvl="1" indent="-342900">
              <a:buAutoNum type="arabicPeriod"/>
            </a:pPr>
            <a:r>
              <a:rPr lang="en-US" sz="2400" dirty="0"/>
              <a:t>System volume limitations</a:t>
            </a:r>
          </a:p>
          <a:p>
            <a:pPr marL="342900" lvl="1" indent="-342900">
              <a:buAutoNum type="arabicPeriod"/>
            </a:pPr>
            <a:r>
              <a:rPr lang="en-US" sz="2400" dirty="0"/>
              <a:t>Minimum pressure requirements</a:t>
            </a:r>
          </a:p>
          <a:p>
            <a:pPr marL="342900" lvl="1" indent="-342900">
              <a:buAutoNum type="arabicPeriod"/>
            </a:pPr>
            <a:r>
              <a:rPr lang="en-US" sz="2400" dirty="0"/>
              <a:t>Compatibility with piping types and other system materials</a:t>
            </a:r>
          </a:p>
        </p:txBody>
      </p:sp>
    </p:spTree>
    <p:custDataLst>
      <p:tags r:id="rId1"/>
    </p:custDataLst>
    <p:extLst>
      <p:ext uri="{BB962C8B-B14F-4D97-AF65-F5344CB8AC3E}">
        <p14:creationId xmlns:p14="http://schemas.microsoft.com/office/powerpoint/2010/main" val="1555728014"/>
      </p:ext>
    </p:extLst>
  </p:cSld>
  <p:clrMapOvr>
    <a:masterClrMapping/>
  </p:clrMapOvr>
  <mc:AlternateContent xmlns:mc="http://schemas.openxmlformats.org/markup-compatibility/2006" xmlns:p14="http://schemas.microsoft.com/office/powerpoint/2010/main">
    <mc:Choice Requires="p14">
      <p:transition spd="slow" p14:dur="2000" advTm="28311"/>
    </mc:Choice>
    <mc:Fallback xmlns="">
      <p:transition spd="slow" advTm="2831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8AB1F-A445-4BEE-B5F8-01FFDAF84A1B}"/>
              </a:ext>
            </a:extLst>
          </p:cNvPr>
          <p:cNvSpPr>
            <a:spLocks noGrp="1"/>
          </p:cNvSpPr>
          <p:nvPr>
            <p:ph type="title"/>
          </p:nvPr>
        </p:nvSpPr>
        <p:spPr/>
        <p:txBody>
          <a:bodyPr/>
          <a:lstStyle/>
          <a:p>
            <a:r>
              <a:rPr lang="en-US" dirty="0"/>
              <a:t>Knowledge Assessment #1</a:t>
            </a:r>
          </a:p>
        </p:txBody>
      </p:sp>
      <p:pic>
        <p:nvPicPr>
          <p:cNvPr id="8" name="Graphic 7" descr="Thermometer with solid fill">
            <a:extLst>
              <a:ext uri="{FF2B5EF4-FFF2-40B4-BE49-F238E27FC236}">
                <a16:creationId xmlns:a16="http://schemas.microsoft.com/office/drawing/2014/main" id="{B10029ED-D9B0-48A6-833B-76BB66914E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054" y="2004377"/>
            <a:ext cx="2974023" cy="2974023"/>
          </a:xfrm>
          <a:prstGeom prst="rect">
            <a:avLst/>
          </a:prstGeom>
        </p:spPr>
      </p:pic>
      <p:sp>
        <p:nvSpPr>
          <p:cNvPr id="7" name="Content Placeholder 2">
            <a:extLst>
              <a:ext uri="{FF2B5EF4-FFF2-40B4-BE49-F238E27FC236}">
                <a16:creationId xmlns:a16="http://schemas.microsoft.com/office/drawing/2014/main" id="{2D55D153-A306-6354-1FC5-06C100BCEF86}"/>
              </a:ext>
            </a:extLst>
          </p:cNvPr>
          <p:cNvSpPr txBox="1">
            <a:spLocks/>
          </p:cNvSpPr>
          <p:nvPr/>
        </p:nvSpPr>
        <p:spPr>
          <a:xfrm>
            <a:off x="2241154" y="1874738"/>
            <a:ext cx="9469581" cy="952684"/>
          </a:xfrm>
          <a:prstGeom prst="rect">
            <a:avLst/>
          </a:prstGeom>
        </p:spPr>
        <p:txBody>
          <a:bodyPr vert="horz" wrap="none" lIns="0" tIns="0" rIns="0" bIns="0" rtlCol="0">
            <a:noAutofit/>
          </a:bodyPr>
          <a:lstStyle>
            <a:lvl1pPr marL="0" indent="0" algn="l" defTabSz="914400" rtl="0" eaLnBrk="1" latinLnBrk="0" hangingPunct="1">
              <a:lnSpc>
                <a:spcPct val="90000"/>
              </a:lnSpc>
              <a:spcBef>
                <a:spcPts val="1000"/>
              </a:spcBef>
              <a:buFontTx/>
              <a:buNone/>
              <a:defRPr sz="1800" b="1" kern="1200">
                <a:solidFill>
                  <a:srgbClr val="66666B"/>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Tx/>
              <a:buNone/>
              <a:tabLst/>
              <a:defRPr sz="1800" kern="1200">
                <a:solidFill>
                  <a:srgbClr val="66666B"/>
                </a:solidFill>
                <a:latin typeface="Arial" panose="020B0604020202020204" pitchFamily="34" charset="0"/>
                <a:ea typeface="+mn-ea"/>
                <a:cs typeface="Arial" panose="020B0604020202020204" pitchFamily="34" charset="0"/>
              </a:defRPr>
            </a:lvl2pPr>
            <a:lvl3pPr marL="152400" indent="-152400"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3pPr>
            <a:lvl4pPr marL="293688" indent="-153988"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4pPr>
            <a:lvl5pPr marL="411163" indent="-130175"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400" b="1" dirty="0">
                <a:solidFill>
                  <a:schemeClr val="bg1">
                    <a:lumMod val="50000"/>
                  </a:schemeClr>
                </a:solidFill>
              </a:rPr>
              <a:t>What is the difference between the minimum use temperature</a:t>
            </a:r>
          </a:p>
          <a:p>
            <a:pPr lvl="1"/>
            <a:r>
              <a:rPr lang="en-US" sz="2400" b="1" dirty="0">
                <a:solidFill>
                  <a:schemeClr val="bg1">
                    <a:lumMod val="50000"/>
                  </a:schemeClr>
                </a:solidFill>
              </a:rPr>
              <a:t>and freeze point of a listed antifreeze?</a:t>
            </a:r>
          </a:p>
          <a:p>
            <a:pPr lvl="1"/>
            <a:endParaRPr lang="en-US" b="1" dirty="0">
              <a:solidFill>
                <a:schemeClr val="bg1">
                  <a:lumMod val="50000"/>
                </a:schemeClr>
              </a:solidFill>
            </a:endParaRPr>
          </a:p>
          <a:p>
            <a:pPr lvl="1"/>
            <a:endParaRPr lang="en-US" b="1" dirty="0">
              <a:solidFill>
                <a:schemeClr val="bg1">
                  <a:lumMod val="50000"/>
                </a:schemeClr>
              </a:solidFill>
            </a:endParaRPr>
          </a:p>
          <a:p>
            <a:pPr lvl="1"/>
            <a:endParaRPr lang="en-US" b="1" dirty="0">
              <a:solidFill>
                <a:schemeClr val="bg1">
                  <a:lumMod val="50000"/>
                </a:schemeClr>
              </a:solidFill>
            </a:endParaRPr>
          </a:p>
          <a:p>
            <a:pPr lvl="1"/>
            <a:endParaRPr lang="en-US" b="1" dirty="0">
              <a:solidFill>
                <a:schemeClr val="bg1">
                  <a:lumMod val="50000"/>
                </a:schemeClr>
              </a:solidFill>
            </a:endParaRPr>
          </a:p>
          <a:p>
            <a:pPr lvl="1"/>
            <a:endParaRPr lang="en-US" b="1" dirty="0">
              <a:solidFill>
                <a:schemeClr val="bg1">
                  <a:lumMod val="50000"/>
                </a:schemeClr>
              </a:solidFill>
            </a:endParaRPr>
          </a:p>
        </p:txBody>
      </p:sp>
      <p:sp>
        <p:nvSpPr>
          <p:cNvPr id="9" name="Content Placeholder 2">
            <a:extLst>
              <a:ext uri="{FF2B5EF4-FFF2-40B4-BE49-F238E27FC236}">
                <a16:creationId xmlns:a16="http://schemas.microsoft.com/office/drawing/2014/main" id="{022325A0-F5A7-C71C-F9EF-A57025F7BC8F}"/>
              </a:ext>
            </a:extLst>
          </p:cNvPr>
          <p:cNvSpPr txBox="1">
            <a:spLocks/>
          </p:cNvSpPr>
          <p:nvPr/>
        </p:nvSpPr>
        <p:spPr>
          <a:xfrm>
            <a:off x="2241154" y="2839173"/>
            <a:ext cx="9469581" cy="952684"/>
          </a:xfrm>
          <a:prstGeom prst="rect">
            <a:avLst/>
          </a:prstGeom>
        </p:spPr>
        <p:txBody>
          <a:bodyPr vert="horz" wrap="none" lIns="0" tIns="0" rIns="0" bIns="0" rtlCol="0">
            <a:noAutofit/>
          </a:bodyPr>
          <a:lstStyle>
            <a:lvl1pPr marL="0" indent="0" algn="l" defTabSz="914400" rtl="0" eaLnBrk="1" latinLnBrk="0" hangingPunct="1">
              <a:lnSpc>
                <a:spcPct val="90000"/>
              </a:lnSpc>
              <a:spcBef>
                <a:spcPts val="1000"/>
              </a:spcBef>
              <a:buFontTx/>
              <a:buNone/>
              <a:defRPr sz="1800" b="1" kern="1200">
                <a:solidFill>
                  <a:srgbClr val="66666B"/>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Tx/>
              <a:buNone/>
              <a:tabLst/>
              <a:defRPr sz="1800" kern="1200">
                <a:solidFill>
                  <a:srgbClr val="66666B"/>
                </a:solidFill>
                <a:latin typeface="Arial" panose="020B0604020202020204" pitchFamily="34" charset="0"/>
                <a:ea typeface="+mn-ea"/>
                <a:cs typeface="Arial" panose="020B0604020202020204" pitchFamily="34" charset="0"/>
              </a:defRPr>
            </a:lvl2pPr>
            <a:lvl3pPr marL="152400" indent="-152400"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3pPr>
            <a:lvl4pPr marL="293688" indent="-153988"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4pPr>
            <a:lvl5pPr marL="411163" indent="-130175" algn="l" defTabSz="914400" rtl="0" eaLnBrk="1" latinLnBrk="0" hangingPunct="1">
              <a:lnSpc>
                <a:spcPct val="90000"/>
              </a:lnSpc>
              <a:spcBef>
                <a:spcPts val="500"/>
              </a:spcBef>
              <a:buFont typeface="Wingdings" pitchFamily="2" charset="2"/>
              <a:buChar char="§"/>
              <a:tabLst/>
              <a:defRPr sz="1800" kern="1200">
                <a:solidFill>
                  <a:srgbClr val="66666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400" dirty="0">
                <a:solidFill>
                  <a:schemeClr val="bg1">
                    <a:lumMod val="50000"/>
                  </a:schemeClr>
                </a:solidFill>
              </a:rPr>
              <a:t>Freeze point is where the solution begins to freeze.</a:t>
            </a:r>
          </a:p>
          <a:p>
            <a:pPr lvl="1"/>
            <a:r>
              <a:rPr lang="en-US" sz="2400" dirty="0">
                <a:solidFill>
                  <a:schemeClr val="bg1">
                    <a:lumMod val="50000"/>
                  </a:schemeClr>
                </a:solidFill>
              </a:rPr>
              <a:t>Minimum use temperature includes a safety factor.</a:t>
            </a:r>
          </a:p>
          <a:p>
            <a:pPr lvl="1"/>
            <a:endParaRPr lang="en-US" dirty="0">
              <a:solidFill>
                <a:schemeClr val="bg1">
                  <a:lumMod val="50000"/>
                </a:schemeClr>
              </a:solidFill>
            </a:endParaRPr>
          </a:p>
          <a:p>
            <a:pPr lvl="1"/>
            <a:endParaRPr lang="en-US" dirty="0">
              <a:solidFill>
                <a:schemeClr val="bg1">
                  <a:lumMod val="50000"/>
                </a:schemeClr>
              </a:solidFill>
            </a:endParaRPr>
          </a:p>
          <a:p>
            <a:pPr lvl="1"/>
            <a:endParaRPr lang="en-US" dirty="0">
              <a:solidFill>
                <a:schemeClr val="bg1">
                  <a:lumMod val="50000"/>
                </a:schemeClr>
              </a:solidFill>
            </a:endParaRPr>
          </a:p>
          <a:p>
            <a:pPr lvl="1"/>
            <a:endParaRPr lang="en-US" dirty="0">
              <a:solidFill>
                <a:schemeClr val="bg1">
                  <a:lumMod val="50000"/>
                </a:schemeClr>
              </a:solidFill>
            </a:endParaRPr>
          </a:p>
          <a:p>
            <a:pPr lvl="1"/>
            <a:endParaRPr lang="en-US" dirty="0">
              <a:solidFill>
                <a:schemeClr val="bg1">
                  <a:lumMod val="50000"/>
                </a:schemeClr>
              </a:solidFill>
            </a:endParaRPr>
          </a:p>
        </p:txBody>
      </p:sp>
    </p:spTree>
    <p:custDataLst>
      <p:tags r:id="rId1"/>
    </p:custDataLst>
    <p:extLst>
      <p:ext uri="{BB962C8B-B14F-4D97-AF65-F5344CB8AC3E}">
        <p14:creationId xmlns:p14="http://schemas.microsoft.com/office/powerpoint/2010/main" val="1316590514"/>
      </p:ext>
    </p:extLst>
  </p:cSld>
  <p:clrMapOvr>
    <a:masterClrMapping/>
  </p:clrMapOvr>
  <mc:AlternateContent xmlns:mc="http://schemas.openxmlformats.org/markup-compatibility/2006" xmlns:p14="http://schemas.microsoft.com/office/powerpoint/2010/main">
    <mc:Choice Requires="p14">
      <p:transition spd="slow" p14:dur="2000" advTm="28311"/>
    </mc:Choice>
    <mc:Fallback xmlns="">
      <p:transition spd="slow" advTm="283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0.1"/>
</p:tagLst>
</file>

<file path=ppt/tags/tag2.xml><?xml version="1.0" encoding="utf-8"?>
<p:tagLst xmlns:a="http://schemas.openxmlformats.org/drawingml/2006/main" xmlns:r="http://schemas.openxmlformats.org/officeDocument/2006/relationships" xmlns:p="http://schemas.openxmlformats.org/presentationml/2006/main">
  <p:tag name="TIMING" val="|10.1"/>
</p:tagLst>
</file>

<file path=ppt/tags/tag3.xml><?xml version="1.0" encoding="utf-8"?>
<p:tagLst xmlns:a="http://schemas.openxmlformats.org/drawingml/2006/main" xmlns:r="http://schemas.openxmlformats.org/officeDocument/2006/relationships" xmlns:p="http://schemas.openxmlformats.org/presentationml/2006/main">
  <p:tag name="TIMING" val="|10.1"/>
</p:tagLst>
</file>

<file path=ppt/tags/tag4.xml><?xml version="1.0" encoding="utf-8"?>
<p:tagLst xmlns:a="http://schemas.openxmlformats.org/drawingml/2006/main" xmlns:r="http://schemas.openxmlformats.org/officeDocument/2006/relationships" xmlns:p="http://schemas.openxmlformats.org/presentationml/2006/main">
  <p:tag name="TIMING" val="|129.3"/>
</p:tagLst>
</file>

<file path=ppt/tags/tag5.xml><?xml version="1.0" encoding="utf-8"?>
<p:tagLst xmlns:a="http://schemas.openxmlformats.org/drawingml/2006/main" xmlns:r="http://schemas.openxmlformats.org/officeDocument/2006/relationships" xmlns:p="http://schemas.openxmlformats.org/presentationml/2006/main">
  <p:tag name="TIMING" val="|15"/>
</p:tagLst>
</file>

<file path=ppt/tags/tag6.xml><?xml version="1.0" encoding="utf-8"?>
<p:tagLst xmlns:a="http://schemas.openxmlformats.org/drawingml/2006/main" xmlns:r="http://schemas.openxmlformats.org/officeDocument/2006/relationships" xmlns:p="http://schemas.openxmlformats.org/presentationml/2006/main">
  <p:tag name="TIMING" val="|7.2|17.4|12.6|17.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32689_PPT_Template_FreezeMaster" id="{DBEFAFA8-EECC-5043-8AEF-9E28FEABD5B0}" vid="{60B55E66-1815-DD45-BFE8-13DF2948B4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5F33F6C8D30A147BCE53F914DC61732" ma:contentTypeVersion="6" ma:contentTypeDescription="Create a new document." ma:contentTypeScope="" ma:versionID="9ebf2c484da0818e22586a435529fa08">
  <xsd:schema xmlns:xsd="http://www.w3.org/2001/XMLSchema" xmlns:xs="http://www.w3.org/2001/XMLSchema" xmlns:p="http://schemas.microsoft.com/office/2006/metadata/properties" xmlns:ns2="b407a218-3dac-45db-bcc9-ffee1035a952" targetNamespace="http://schemas.microsoft.com/office/2006/metadata/properties" ma:root="true" ma:fieldsID="9518fc88fa51f3eac158d47fea62b7ab" ns2:_="">
    <xsd:import namespace="b407a218-3dac-45db-bcc9-ffee1035a95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07a218-3dac-45db-bcc9-ffee1035a9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351BB5-A3D8-4599-8577-A4EFB95B699D}">
  <ds:schemaRefs>
    <ds:schemaRef ds:uri="http://purl.org/dc/elements/1.1/"/>
    <ds:schemaRef ds:uri="http://schemas.microsoft.com/office/2006/metadata/properties"/>
    <ds:schemaRef ds:uri="http://schemas.microsoft.com/office/2006/documentManagement/types"/>
    <ds:schemaRef ds:uri="http://purl.org/dc/terms/"/>
    <ds:schemaRef ds:uri="b407a218-3dac-45db-bcc9-ffee1035a952"/>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2A0E0CD-33D8-4BDB-A7E8-2972963B132C}">
  <ds:schemaRefs>
    <ds:schemaRef ds:uri="http://schemas.microsoft.com/sharepoint/v3/contenttype/forms"/>
  </ds:schemaRefs>
</ds:datastoreItem>
</file>

<file path=customXml/itemProps3.xml><?xml version="1.0" encoding="utf-8"?>
<ds:datastoreItem xmlns:ds="http://schemas.openxmlformats.org/officeDocument/2006/customXml" ds:itemID="{3122C041-A4B8-4964-9307-C1099BFB67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07a218-3dac-45db-bcc9-ffee1035a9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032689_PPT_Template_FreezeMaster</Template>
  <TotalTime>24242</TotalTime>
  <Words>5153</Words>
  <Application>Microsoft Office PowerPoint</Application>
  <PresentationFormat>Widescreen</PresentationFormat>
  <Paragraphs>523</Paragraphs>
  <Slides>36</Slides>
  <Notes>30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Courier New</vt:lpstr>
      <vt:lpstr>Roboto</vt:lpstr>
      <vt:lpstr>Wingdings</vt:lpstr>
      <vt:lpstr>Office Theme</vt:lpstr>
      <vt:lpstr>Listed Antifreeze for Fire Sprinkler Systems</vt:lpstr>
      <vt:lpstr>Topics</vt:lpstr>
      <vt:lpstr>PowerPoint Presentation</vt:lpstr>
      <vt:lpstr>Why Listed Antifreeze?</vt:lpstr>
      <vt:lpstr>Path to Listed Antifreezes</vt:lpstr>
      <vt:lpstr>What’s in a listing?</vt:lpstr>
      <vt:lpstr>Listed Antifreeze Nomenclature</vt:lpstr>
      <vt:lpstr>What To Look Out For In A Listing</vt:lpstr>
      <vt:lpstr>Knowledge Assessment #1</vt:lpstr>
      <vt:lpstr>New Systems: Antifreeze Solution Requirements per NFPA 13</vt:lpstr>
      <vt:lpstr>Existing Systems: Antifreeze Solution Requirements per NFPA 25 Standards</vt:lpstr>
      <vt:lpstr>Critical Change</vt:lpstr>
      <vt:lpstr>Existing Systems: Antifreeze Solution Requirements per NFPA 25, 2023 Edition</vt:lpstr>
      <vt:lpstr>2023 Edition of NFPA 25 - Annex</vt:lpstr>
      <vt:lpstr>Summary of Changes in 2023 Edition of NFPA 25</vt:lpstr>
      <vt:lpstr>Now what? Key Considerations for Antifreeze Solutions </vt:lpstr>
      <vt:lpstr>freezemaster™ Antifreeze</vt:lpstr>
      <vt:lpstr>freezemaster™ Antifreeze Technical Information</vt:lpstr>
      <vt:lpstr>freezemaster™ Key Attributes</vt:lpstr>
      <vt:lpstr>PowerPoint Presentation</vt:lpstr>
      <vt:lpstr>Ideal Exterior and Interior Applications </vt:lpstr>
      <vt:lpstr>Knowledge Assessment #2</vt:lpstr>
      <vt:lpstr>      Extra Protection Against Microbiologically Influenced Corrosion (MIC)</vt:lpstr>
      <vt:lpstr>Breakthrough Corrosion Protection</vt:lpstr>
      <vt:lpstr>Compatibility</vt:lpstr>
      <vt:lpstr>freezemaster™Antifreeze - System Size Allowances</vt:lpstr>
      <vt:lpstr>Comparison of Listed Antifreezes</vt:lpstr>
      <vt:lpstr>freezemaster™ Installation Guidance</vt:lpstr>
      <vt:lpstr>Maintaining a freezemaster™ System</vt:lpstr>
      <vt:lpstr>Knowledge Assessment #3</vt:lpstr>
      <vt:lpstr>Resources and Support</vt:lpstr>
      <vt:lpstr>Resources and Support</vt:lpstr>
      <vt:lpstr>Key Learnings</vt:lpstr>
      <vt:lpstr>Thank you!</vt:lpstr>
      <vt:lpstr>PowerPoint Presentation</vt:lpstr>
      <vt:lpstr>Layout and Design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STYLE</dc:title>
  <dc:creator>Edminister, Erin</dc:creator>
  <cp:lastModifiedBy>Liotta, Lainey</cp:lastModifiedBy>
  <cp:revision>261</cp:revision>
  <cp:lastPrinted>2019-10-07T13:57:14Z</cp:lastPrinted>
  <dcterms:created xsi:type="dcterms:W3CDTF">2019-09-14T00:09:48Z</dcterms:created>
  <dcterms:modified xsi:type="dcterms:W3CDTF">2022-09-15T15:11:59Z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0x01010015F33F6C8D30A147BCE53F914DC61732</vt:lpwstr>
  </property>
</Properties>
</file>